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348" r:id="rId2"/>
    <p:sldId id="337" r:id="rId3"/>
    <p:sldId id="355" r:id="rId4"/>
    <p:sldId id="339" r:id="rId5"/>
    <p:sldId id="353" r:id="rId6"/>
    <p:sldId id="349" r:id="rId7"/>
    <p:sldId id="350" r:id="rId8"/>
    <p:sldId id="344" r:id="rId9"/>
    <p:sldId id="346" r:id="rId10"/>
    <p:sldId id="347" r:id="rId11"/>
    <p:sldId id="359" r:id="rId12"/>
    <p:sldId id="357" r:id="rId13"/>
    <p:sldId id="358" r:id="rId14"/>
    <p:sldId id="361" r:id="rId15"/>
    <p:sldId id="362" r:id="rId16"/>
  </p:sldIdLst>
  <p:sldSz cx="9144000" cy="6858000" type="screen4x3"/>
  <p:notesSz cx="9296400" cy="70104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Osaka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Osaka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Osaka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Osaka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Osaka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Osaka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Osaka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Osaka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Osaka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99"/>
    <a:srgbClr val="FF0000"/>
    <a:srgbClr val="FFFF66"/>
    <a:srgbClr val="0065A5"/>
    <a:srgbClr val="6898B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83" autoAdjust="0"/>
  </p:normalViewPr>
  <p:slideViewPr>
    <p:cSldViewPr>
      <p:cViewPr varScale="1">
        <p:scale>
          <a:sx n="83" d="100"/>
          <a:sy n="83" d="100"/>
        </p:scale>
        <p:origin x="9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Neal\Chem%20362\Winter%202020\Lectures\FTIR%20Sin%20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Neal\Chem%20362\Winter%202020\Lectures\FTIR%20Sin%20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Neal\Chem%20362\Winter%202020\Lectures\FTIR%20Sin%20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yVal>
            <c:numRef>
              <c:f>Sheet1!$B$1:$B$118</c:f>
              <c:numCache>
                <c:formatCode>General</c:formatCode>
                <c:ptCount val="118"/>
                <c:pt idx="0">
                  <c:v>1.8414709848078965</c:v>
                </c:pt>
                <c:pt idx="1">
                  <c:v>1.9092974268256817</c:v>
                </c:pt>
                <c:pt idx="2">
                  <c:v>1.1411200080598671</c:v>
                </c:pt>
                <c:pt idx="3">
                  <c:v>0.2431975046920718</c:v>
                </c:pt>
                <c:pt idx="4">
                  <c:v>4.1075725336861546E-2</c:v>
                </c:pt>
                <c:pt idx="5">
                  <c:v>0.72058450180107414</c:v>
                </c:pt>
                <c:pt idx="6">
                  <c:v>1.6569865987187891</c:v>
                </c:pt>
                <c:pt idx="7">
                  <c:v>1.9893582466233819</c:v>
                </c:pt>
                <c:pt idx="8">
                  <c:v>1.4121184852417565</c:v>
                </c:pt>
                <c:pt idx="9">
                  <c:v>0.45597888911063023</c:v>
                </c:pt>
                <c:pt idx="10">
                  <c:v>9.7934492965245923E-6</c:v>
                </c:pt>
                <c:pt idx="11">
                  <c:v>0.46342708199956506</c:v>
                </c:pt>
                <c:pt idx="12">
                  <c:v>1.420167036826641</c:v>
                </c:pt>
                <c:pt idx="13">
                  <c:v>1.9906073556948702</c:v>
                </c:pt>
                <c:pt idx="14">
                  <c:v>1.6502878401571168</c:v>
                </c:pt>
                <c:pt idx="15">
                  <c:v>0.7120966833349347</c:v>
                </c:pt>
                <c:pt idx="16">
                  <c:v>3.8602508120443191E-2</c:v>
                </c:pt>
                <c:pt idx="17">
                  <c:v>0.24901275322832395</c:v>
                </c:pt>
                <c:pt idx="18">
                  <c:v>1.1498772096629524</c:v>
                </c:pt>
                <c:pt idx="19">
                  <c:v>1.9129452507276277</c:v>
                </c:pt>
                <c:pt idx="20">
                  <c:v>1.836655638536056</c:v>
                </c:pt>
                <c:pt idx="21">
                  <c:v>0.9911486907095961</c:v>
                </c:pt>
                <c:pt idx="22">
                  <c:v>0.15377959582482936</c:v>
                </c:pt>
                <c:pt idx="23">
                  <c:v>9.4421637993376106E-2</c:v>
                </c:pt>
                <c:pt idx="24">
                  <c:v>0.867648249902227</c:v>
                </c:pt>
                <c:pt idx="25">
                  <c:v>1.7625584504796028</c:v>
                </c:pt>
                <c:pt idx="26">
                  <c:v>1.956375928404503</c:v>
                </c:pt>
                <c:pt idx="27">
                  <c:v>1.2709057883078692</c:v>
                </c:pt>
                <c:pt idx="28">
                  <c:v>0.33636611578703246</c:v>
                </c:pt>
                <c:pt idx="29">
                  <c:v>1.1968375907138173E-2</c:v>
                </c:pt>
                <c:pt idx="30">
                  <c:v>0.59596235467693504</c:v>
                </c:pt>
                <c:pt idx="31">
                  <c:v>1.5514266812416906</c:v>
                </c:pt>
                <c:pt idx="32">
                  <c:v>1.9999118601072672</c:v>
                </c:pt>
                <c:pt idx="33">
                  <c:v>1.5290826861200237</c:v>
                </c:pt>
                <c:pt idx="34">
                  <c:v>0.57181733050384898</c:v>
                </c:pt>
                <c:pt idx="35">
                  <c:v>8.2211465568842179E-3</c:v>
                </c:pt>
                <c:pt idx="36">
                  <c:v>0.3564618666430005</c:v>
                </c:pt>
                <c:pt idx="37">
                  <c:v>1.2963685787093853</c:v>
                </c:pt>
                <c:pt idx="38">
                  <c:v>1.9637953862840878</c:v>
                </c:pt>
                <c:pt idx="39">
                  <c:v>1.7451131604793488</c:v>
                </c:pt>
                <c:pt idx="40">
                  <c:v>0.84137733119529101</c:v>
                </c:pt>
                <c:pt idx="41">
                  <c:v>8.3478452084366217E-2</c:v>
                </c:pt>
                <c:pt idx="42">
                  <c:v>0.1682252573714017</c:v>
                </c:pt>
                <c:pt idx="43">
                  <c:v>1.0177019251054136</c:v>
                </c:pt>
                <c:pt idx="44">
                  <c:v>1.8509035245341185</c:v>
                </c:pt>
                <c:pt idx="45">
                  <c:v>1.9017883476488091</c:v>
                </c:pt>
                <c:pt idx="46">
                  <c:v>1.1235731227452239</c:v>
                </c:pt>
                <c:pt idx="47">
                  <c:v>0.23174533867633318</c:v>
                </c:pt>
                <c:pt idx="48">
                  <c:v>4.6247347240528147E-2</c:v>
                </c:pt>
                <c:pt idx="49">
                  <c:v>0.73762514629607123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FAE-4BD7-82A2-250A3A2D0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635336"/>
        <c:axId val="300637304"/>
      </c:scatterChart>
      <c:valAx>
        <c:axId val="300635336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37304"/>
        <c:crosses val="autoZero"/>
        <c:crossBetween val="midCat"/>
      </c:valAx>
      <c:valAx>
        <c:axId val="30063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35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Sheet1!$A$1:$A$118</c:f>
              <c:numCache>
                <c:formatCode>General</c:formatCode>
                <c:ptCount val="1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Sheet1!$B$1:$B$118</c:f>
              <c:numCache>
                <c:formatCode>General</c:formatCode>
                <c:ptCount val="118"/>
                <c:pt idx="0">
                  <c:v>1.8414709848078965</c:v>
                </c:pt>
                <c:pt idx="1">
                  <c:v>1.9092974268256817</c:v>
                </c:pt>
                <c:pt idx="2">
                  <c:v>1.1411200080598671</c:v>
                </c:pt>
                <c:pt idx="3">
                  <c:v>0.2431975046920718</c:v>
                </c:pt>
                <c:pt idx="4">
                  <c:v>4.1075725336861546E-2</c:v>
                </c:pt>
                <c:pt idx="5">
                  <c:v>0.72058450180107414</c:v>
                </c:pt>
                <c:pt idx="6">
                  <c:v>1.6569865987187891</c:v>
                </c:pt>
                <c:pt idx="7">
                  <c:v>1.9893582466233819</c:v>
                </c:pt>
                <c:pt idx="8">
                  <c:v>1.4121184852417565</c:v>
                </c:pt>
                <c:pt idx="9">
                  <c:v>0.45597888911063023</c:v>
                </c:pt>
                <c:pt idx="10">
                  <c:v>9.7934492965245923E-6</c:v>
                </c:pt>
                <c:pt idx="11">
                  <c:v>0.46342708199956506</c:v>
                </c:pt>
                <c:pt idx="12">
                  <c:v>1.420167036826641</c:v>
                </c:pt>
                <c:pt idx="13">
                  <c:v>1.9906073556948702</c:v>
                </c:pt>
                <c:pt idx="14">
                  <c:v>1.6502878401571168</c:v>
                </c:pt>
                <c:pt idx="15">
                  <c:v>0.7120966833349347</c:v>
                </c:pt>
                <c:pt idx="16">
                  <c:v>3.8602508120443191E-2</c:v>
                </c:pt>
                <c:pt idx="17">
                  <c:v>0.24901275322832395</c:v>
                </c:pt>
                <c:pt idx="18">
                  <c:v>1.1498772096629524</c:v>
                </c:pt>
                <c:pt idx="19">
                  <c:v>1.9129452507276277</c:v>
                </c:pt>
                <c:pt idx="20">
                  <c:v>1.836655638536056</c:v>
                </c:pt>
                <c:pt idx="21">
                  <c:v>0.9911486907095961</c:v>
                </c:pt>
                <c:pt idx="22">
                  <c:v>0.15377959582482936</c:v>
                </c:pt>
                <c:pt idx="23">
                  <c:v>9.4421637993376106E-2</c:v>
                </c:pt>
                <c:pt idx="24">
                  <c:v>0.867648249902227</c:v>
                </c:pt>
                <c:pt idx="25">
                  <c:v>1.7625584504796028</c:v>
                </c:pt>
                <c:pt idx="26">
                  <c:v>1.956375928404503</c:v>
                </c:pt>
                <c:pt idx="27">
                  <c:v>1.2709057883078692</c:v>
                </c:pt>
                <c:pt idx="28">
                  <c:v>0.33636611578703246</c:v>
                </c:pt>
                <c:pt idx="29">
                  <c:v>1.1968375907138173E-2</c:v>
                </c:pt>
                <c:pt idx="30">
                  <c:v>0.59596235467693504</c:v>
                </c:pt>
                <c:pt idx="31">
                  <c:v>1.5514266812416906</c:v>
                </c:pt>
                <c:pt idx="32">
                  <c:v>1.9999118601072672</c:v>
                </c:pt>
                <c:pt idx="33">
                  <c:v>1.5290826861200237</c:v>
                </c:pt>
                <c:pt idx="34">
                  <c:v>0.57181733050384898</c:v>
                </c:pt>
                <c:pt idx="35">
                  <c:v>8.2211465568842179E-3</c:v>
                </c:pt>
                <c:pt idx="36">
                  <c:v>0.3564618666430005</c:v>
                </c:pt>
                <c:pt idx="37">
                  <c:v>1.2963685787093853</c:v>
                </c:pt>
                <c:pt idx="38">
                  <c:v>1.9637953862840878</c:v>
                </c:pt>
                <c:pt idx="39">
                  <c:v>1.7451131604793488</c:v>
                </c:pt>
                <c:pt idx="40">
                  <c:v>0.84137733119529101</c:v>
                </c:pt>
                <c:pt idx="41">
                  <c:v>8.3478452084366217E-2</c:v>
                </c:pt>
                <c:pt idx="42">
                  <c:v>0.1682252573714017</c:v>
                </c:pt>
                <c:pt idx="43">
                  <c:v>1.0177019251054136</c:v>
                </c:pt>
                <c:pt idx="44">
                  <c:v>1.8509035245341185</c:v>
                </c:pt>
                <c:pt idx="45">
                  <c:v>1.9017883476488091</c:v>
                </c:pt>
                <c:pt idx="46">
                  <c:v>1.1235731227452239</c:v>
                </c:pt>
                <c:pt idx="47">
                  <c:v>0.23174533867633318</c:v>
                </c:pt>
                <c:pt idx="48">
                  <c:v>4.6247347240528147E-2</c:v>
                </c:pt>
                <c:pt idx="49">
                  <c:v>0.73762514629607123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419-47D4-A557-7599206F4582}"/>
            </c:ext>
          </c:extLst>
        </c:ser>
        <c:ser>
          <c:idx val="1"/>
          <c:order val="1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Sheet1!$A$1:$A$118</c:f>
              <c:numCache>
                <c:formatCode>General</c:formatCode>
                <c:ptCount val="1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Sheet1!$C$1:$C$118</c:f>
              <c:numCache>
                <c:formatCode>General</c:formatCode>
                <c:ptCount val="118"/>
                <c:pt idx="0">
                  <c:v>1.3894183423086506</c:v>
                </c:pt>
                <c:pt idx="1">
                  <c:v>1.7173560908995227</c:v>
                </c:pt>
                <c:pt idx="2">
                  <c:v>1.9320390859672263</c:v>
                </c:pt>
                <c:pt idx="3">
                  <c:v>1.999573603041505</c:v>
                </c:pt>
                <c:pt idx="4">
                  <c:v>1.9092974268256817</c:v>
                </c:pt>
                <c:pt idx="5">
                  <c:v>1.6754631805511511</c:v>
                </c:pt>
                <c:pt idx="6">
                  <c:v>1.3349881501559051</c:v>
                </c:pt>
                <c:pt idx="7">
                  <c:v>0.94162585657241993</c:v>
                </c:pt>
                <c:pt idx="8">
                  <c:v>0.55747955670514759</c:v>
                </c:pt>
                <c:pt idx="9">
                  <c:v>0.2431975046920718</c:v>
                </c:pt>
                <c:pt idx="10">
                  <c:v>4.8397926110483991E-2</c:v>
                </c:pt>
                <c:pt idx="11">
                  <c:v>3.8353911641593186E-3</c:v>
                </c:pt>
                <c:pt idx="12">
                  <c:v>0.11654534427984686</c:v>
                </c:pt>
                <c:pt idx="13">
                  <c:v>0.36873336212767838</c:v>
                </c:pt>
                <c:pt idx="14">
                  <c:v>0.72058450180107414</c:v>
                </c:pt>
                <c:pt idx="15">
                  <c:v>1.1165492048504937</c:v>
                </c:pt>
                <c:pt idx="16">
                  <c:v>1.4941133511386082</c:v>
                </c:pt>
                <c:pt idx="17">
                  <c:v>1.7936678638491532</c:v>
                </c:pt>
                <c:pt idx="18">
                  <c:v>1.9679196720314862</c:v>
                </c:pt>
                <c:pt idx="19">
                  <c:v>1.9893582466233819</c:v>
                </c:pt>
                <c:pt idx="20">
                  <c:v>1.8545989080882803</c:v>
                </c:pt>
                <c:pt idx="21">
                  <c:v>1.5849171928917616</c:v>
                </c:pt>
                <c:pt idx="22">
                  <c:v>1.2228899141002476</c:v>
                </c:pt>
                <c:pt idx="23">
                  <c:v>0.82567321877702038</c:v>
                </c:pt>
                <c:pt idx="24">
                  <c:v>0.45597888911063023</c:v>
                </c:pt>
                <c:pt idx="25">
                  <c:v>0.17217353091434628</c:v>
                </c:pt>
                <c:pt idx="26">
                  <c:v>1.9063769933508445E-2</c:v>
                </c:pt>
                <c:pt idx="27">
                  <c:v>2.08222708486826E-2</c:v>
                </c:pt>
                <c:pt idx="28">
                  <c:v>0.17717140503129114</c:v>
                </c:pt>
                <c:pt idx="29">
                  <c:v>0.46342708199956506</c:v>
                </c:pt>
                <c:pt idx="30">
                  <c:v>0.83439582455169059</c:v>
                </c:pt>
                <c:pt idx="31">
                  <c:v>1.2315098251015391</c:v>
                </c:pt>
                <c:pt idx="32">
                  <c:v>1.5920735147072231</c:v>
                </c:pt>
                <c:pt idx="33">
                  <c:v>1.8591618148564959</c:v>
                </c:pt>
                <c:pt idx="34">
                  <c:v>1.9906073556948702</c:v>
                </c:pt>
                <c:pt idx="35">
                  <c:v>1.9656577765492775</c:v>
                </c:pt>
                <c:pt idx="36">
                  <c:v>1.7882520673753164</c:v>
                </c:pt>
                <c:pt idx="37">
                  <c:v>1.4863986888537997</c:v>
                </c:pt>
                <c:pt idx="38">
                  <c:v>1.107753652299444</c:v>
                </c:pt>
                <c:pt idx="39">
                  <c:v>0.7120966833349347</c:v>
                </c:pt>
                <c:pt idx="40">
                  <c:v>0.36189331765205257</c:v>
                </c:pt>
                <c:pt idx="41">
                  <c:v>0.11243296641849543</c:v>
                </c:pt>
                <c:pt idx="42">
                  <c:v>3.0999339584039109E-3</c:v>
                </c:pt>
                <c:pt idx="43">
                  <c:v>5.1155502081876025E-2</c:v>
                </c:pt>
                <c:pt idx="44">
                  <c:v>0.24901275322832395</c:v>
                </c:pt>
                <c:pt idx="45">
                  <c:v>0.56543437792810325</c:v>
                </c:pt>
                <c:pt idx="46">
                  <c:v>0.95046435912163263</c:v>
                </c:pt>
                <c:pt idx="47">
                  <c:v>1.3433149288198953</c:v>
                </c:pt>
                <c:pt idx="48">
                  <c:v>1.6819636200681356</c:v>
                </c:pt>
                <c:pt idx="49">
                  <c:v>1.9129452507276277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419-47D4-A557-7599206F4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753592"/>
        <c:axId val="347752280"/>
      </c:scatterChart>
      <c:valAx>
        <c:axId val="3477535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752280"/>
        <c:crosses val="autoZero"/>
        <c:crossBetween val="midCat"/>
      </c:valAx>
      <c:valAx>
        <c:axId val="34775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753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2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Sheet1!$A$1:$A$118</c:f>
              <c:numCache>
                <c:formatCode>General</c:formatCode>
                <c:ptCount val="1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Sheet1!$D$1:$D$118</c:f>
              <c:numCache>
                <c:formatCode>General</c:formatCode>
                <c:ptCount val="118"/>
                <c:pt idx="0">
                  <c:v>3.2308893271165471</c:v>
                </c:pt>
                <c:pt idx="1">
                  <c:v>3.6266535177252042</c:v>
                </c:pt>
                <c:pt idx="2">
                  <c:v>3.0731590940270932</c:v>
                </c:pt>
                <c:pt idx="3">
                  <c:v>2.242771107733577</c:v>
                </c:pt>
                <c:pt idx="4">
                  <c:v>1.9503731521625434</c:v>
                </c:pt>
                <c:pt idx="5">
                  <c:v>2.3960476823522252</c:v>
                </c:pt>
                <c:pt idx="6">
                  <c:v>2.9919747488746942</c:v>
                </c:pt>
                <c:pt idx="7">
                  <c:v>2.9309841031958017</c:v>
                </c:pt>
                <c:pt idx="8">
                  <c:v>1.9695980419469041</c:v>
                </c:pt>
                <c:pt idx="9">
                  <c:v>0.69917639380270202</c:v>
                </c:pt>
                <c:pt idx="10">
                  <c:v>4.8407719559780515E-2</c:v>
                </c:pt>
                <c:pt idx="11">
                  <c:v>0.46726247316372438</c:v>
                </c:pt>
                <c:pt idx="12">
                  <c:v>1.5367123811064878</c:v>
                </c:pt>
                <c:pt idx="13">
                  <c:v>2.3593407178225485</c:v>
                </c:pt>
                <c:pt idx="14">
                  <c:v>2.370872341958191</c:v>
                </c:pt>
                <c:pt idx="15">
                  <c:v>1.8286458881854284</c:v>
                </c:pt>
                <c:pt idx="16">
                  <c:v>1.5327158592590515</c:v>
                </c:pt>
                <c:pt idx="17">
                  <c:v>2.0426806170774769</c:v>
                </c:pt>
                <c:pt idx="18">
                  <c:v>3.1177968816944386</c:v>
                </c:pt>
                <c:pt idx="19">
                  <c:v>3.9023034973510096</c:v>
                </c:pt>
                <c:pt idx="20">
                  <c:v>3.6912545466243363</c:v>
                </c:pt>
                <c:pt idx="21">
                  <c:v>2.5760658836013577</c:v>
                </c:pt>
                <c:pt idx="22">
                  <c:v>1.376669509925077</c:v>
                </c:pt>
                <c:pt idx="23">
                  <c:v>0.92009485677039649</c:v>
                </c:pt>
                <c:pt idx="24">
                  <c:v>1.3236271390128573</c:v>
                </c:pt>
                <c:pt idx="25">
                  <c:v>1.934731981393949</c:v>
                </c:pt>
                <c:pt idx="26">
                  <c:v>1.9754396983380116</c:v>
                </c:pt>
                <c:pt idx="27">
                  <c:v>1.2917280591565516</c:v>
                </c:pt>
                <c:pt idx="28">
                  <c:v>0.5135375208183236</c:v>
                </c:pt>
                <c:pt idx="29">
                  <c:v>0.47539545790670323</c:v>
                </c:pt>
                <c:pt idx="30">
                  <c:v>1.4303581792286257</c:v>
                </c:pt>
                <c:pt idx="31">
                  <c:v>2.7829365063432299</c:v>
                </c:pt>
                <c:pt idx="32">
                  <c:v>3.5919853748144903</c:v>
                </c:pt>
                <c:pt idx="33">
                  <c:v>3.3882445009765196</c:v>
                </c:pt>
                <c:pt idx="34">
                  <c:v>2.5624246861987192</c:v>
                </c:pt>
                <c:pt idx="35">
                  <c:v>1.9738789231061618</c:v>
                </c:pt>
                <c:pt idx="36">
                  <c:v>2.1447139340183168</c:v>
                </c:pt>
                <c:pt idx="37">
                  <c:v>2.7827672675631847</c:v>
                </c:pt>
                <c:pt idx="38">
                  <c:v>3.071549038583532</c:v>
                </c:pt>
                <c:pt idx="39">
                  <c:v>2.4572098438142835</c:v>
                </c:pt>
                <c:pt idx="40">
                  <c:v>1.2032706488473437</c:v>
                </c:pt>
                <c:pt idx="41">
                  <c:v>0.19591141850286165</c:v>
                </c:pt>
                <c:pt idx="42">
                  <c:v>0.17132519132980562</c:v>
                </c:pt>
                <c:pt idx="43">
                  <c:v>1.0688574271872895</c:v>
                </c:pt>
                <c:pt idx="44">
                  <c:v>2.0999162777624427</c:v>
                </c:pt>
                <c:pt idx="45">
                  <c:v>2.4672227255769124</c:v>
                </c:pt>
                <c:pt idx="46">
                  <c:v>2.0740374818668563</c:v>
                </c:pt>
                <c:pt idx="47">
                  <c:v>1.5750602674962284</c:v>
                </c:pt>
                <c:pt idx="48">
                  <c:v>1.7282109673086636</c:v>
                </c:pt>
                <c:pt idx="49">
                  <c:v>2.6505703970236989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FE6-4B7D-A4B6-87CFF58BF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753592"/>
        <c:axId val="347752280"/>
      </c:scatterChart>
      <c:valAx>
        <c:axId val="3477535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752280"/>
        <c:crosses val="autoZero"/>
        <c:crossBetween val="midCat"/>
      </c:valAx>
      <c:valAx>
        <c:axId val="34775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753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buFontTx/>
              <a:buNone/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buFontTx/>
              <a:buNone/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buFontTx/>
              <a:buNone/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buFontTx/>
              <a:buNone/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39EA3D80-BBE3-4E5D-987E-06A064030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buFontTx/>
              <a:buNone/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buFontTx/>
              <a:buNone/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buFontTx/>
              <a:buNone/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buFontTx/>
              <a:buNone/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605FC48D-BFE3-43C0-A400-9EDD683E1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9pPr>
          </a:lstStyle>
          <a:p>
            <a:fld id="{C4946CE4-AFEB-43CF-B518-F662465DE053}" type="slidenum">
              <a:rPr lang="en-US" altLang="en-US" sz="1200" smtClean="0">
                <a:latin typeface="Times" panose="02020603050405020304" pitchFamily="18" charset="0"/>
              </a:rPr>
              <a:pPr/>
              <a:t>1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6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5288" y="6308725"/>
            <a:ext cx="8424862" cy="252413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r>
              <a:rPr lang="en-US" altLang="en-US"/>
              <a:t>Oregon State University, Department of Chemistry, CH231, Sleszynski</a:t>
            </a:r>
          </a:p>
        </p:txBody>
      </p:sp>
    </p:spTree>
    <p:extLst>
      <p:ext uri="{BB962C8B-B14F-4D97-AF65-F5344CB8AC3E}">
        <p14:creationId xmlns:p14="http://schemas.microsoft.com/office/powerpoint/2010/main" val="105799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345238"/>
            <a:ext cx="87487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r>
              <a:rPr lang="en-US" altLang="en-US"/>
              <a:t>Oregon State University, Department of Chemistry, CH231, Sleszynski</a:t>
            </a: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381000" y="0"/>
            <a:ext cx="0" cy="6858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Line 8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3425" y="63452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F094C9C4-F495-4ADC-9842-5534B7ED5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panose="030F0702030302020204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panose="030F0702030302020204" pitchFamily="66" charset="0"/>
          <a:ea typeface="Osaka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panose="030F0702030302020204" pitchFamily="66" charset="0"/>
          <a:ea typeface="Osaka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panose="030F0702030302020204" pitchFamily="66" charset="0"/>
          <a:ea typeface="Osaka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panose="030F0702030302020204" pitchFamily="66" charset="0"/>
          <a:ea typeface="Osaka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035465" y="3313144"/>
            <a:ext cx="2555875" cy="1687513"/>
            <a:chOff x="2663788" y="4370226"/>
            <a:chExt cx="2556284" cy="1687066"/>
          </a:xfrm>
        </p:grpSpPr>
        <p:sp>
          <p:nvSpPr>
            <p:cNvPr id="6159" name="Rectangle 27"/>
            <p:cNvSpPr>
              <a:spLocks noChangeArrowheads="1"/>
            </p:cNvSpPr>
            <p:nvPr/>
          </p:nvSpPr>
          <p:spPr bwMode="auto">
            <a:xfrm>
              <a:off x="2663788" y="4370226"/>
              <a:ext cx="2556284" cy="1687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9pPr>
            </a:lstStyle>
            <a:p>
              <a:endParaRPr lang="en-US" altLang="en-US">
                <a:latin typeface="Times" panose="02020603050405020304" pitchFamily="18" charset="0"/>
              </a:endParaRPr>
            </a:p>
          </p:txBody>
        </p:sp>
        <p:grpSp>
          <p:nvGrpSpPr>
            <p:cNvPr id="6160" name="Group 28"/>
            <p:cNvGrpSpPr>
              <a:grpSpLocks/>
            </p:cNvGrpSpPr>
            <p:nvPr/>
          </p:nvGrpSpPr>
          <p:grpSpPr bwMode="auto">
            <a:xfrm>
              <a:off x="2801107" y="4370226"/>
              <a:ext cx="2166937" cy="1543050"/>
              <a:chOff x="2801107" y="4370226"/>
              <a:chExt cx="2166937" cy="1543050"/>
            </a:xfrm>
          </p:grpSpPr>
          <p:grpSp>
            <p:nvGrpSpPr>
              <p:cNvPr id="6161" name="Group 40"/>
              <p:cNvGrpSpPr>
                <a:grpSpLocks/>
              </p:cNvGrpSpPr>
              <p:nvPr/>
            </p:nvGrpSpPr>
            <p:grpSpPr bwMode="auto">
              <a:xfrm>
                <a:off x="3642482" y="4622638"/>
                <a:ext cx="1325562" cy="1290638"/>
                <a:chOff x="1316736" y="3894010"/>
                <a:chExt cx="1325563" cy="1290638"/>
              </a:xfrm>
            </p:grpSpPr>
            <p:grpSp>
              <p:nvGrpSpPr>
                <p:cNvPr id="6168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1316736" y="3894010"/>
                  <a:ext cx="1325563" cy="1290638"/>
                  <a:chOff x="2745" y="9900"/>
                  <a:chExt cx="2790" cy="2715"/>
                </a:xfrm>
              </p:grpSpPr>
              <p:sp>
                <p:nvSpPr>
                  <p:cNvPr id="6170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15" y="11055"/>
                    <a:ext cx="465" cy="43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6171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95" y="10395"/>
                    <a:ext cx="1890" cy="1755"/>
                  </a:xfrm>
                  <a:prstGeom prst="ellipse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6172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5" y="9900"/>
                    <a:ext cx="2790" cy="2715"/>
                  </a:xfrm>
                  <a:prstGeom prst="ellipse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saka" pitchFamily="1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616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835277" y="3955104"/>
                  <a:ext cx="333375" cy="323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latin typeface="Times New Roman" panose="02020603050405020304" pitchFamily="18" charset="0"/>
                    </a:rPr>
                    <a:t>e</a:t>
                  </a:r>
                  <a:r>
                    <a:rPr lang="en-US" altLang="en-US" sz="1400" b="1" baseline="30000">
                      <a:latin typeface="Times New Roman" panose="02020603050405020304" pitchFamily="18" charset="0"/>
                    </a:rPr>
                    <a:t>-</a:t>
                  </a:r>
                  <a:endParaRPr lang="en-US" altLang="en-US" sz="1800"/>
                </a:p>
              </p:txBody>
            </p:sp>
          </p:grpSp>
          <p:sp>
            <p:nvSpPr>
              <p:cNvPr id="6162" name="Line 30"/>
              <p:cNvSpPr>
                <a:spLocks noChangeShapeType="1"/>
              </p:cNvSpPr>
              <p:nvPr/>
            </p:nvSpPr>
            <p:spPr bwMode="auto">
              <a:xfrm flipV="1">
                <a:off x="4293357" y="4622638"/>
                <a:ext cx="0" cy="180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3" name="Group 39"/>
              <p:cNvGrpSpPr>
                <a:grpSpLocks/>
              </p:cNvGrpSpPr>
              <p:nvPr/>
            </p:nvGrpSpPr>
            <p:grpSpPr bwMode="auto">
              <a:xfrm>
                <a:off x="2801107" y="4370226"/>
                <a:ext cx="1333500" cy="592137"/>
                <a:chOff x="934212" y="3648456"/>
                <a:chExt cx="1333500" cy="592202"/>
              </a:xfrm>
            </p:grpSpPr>
            <p:grpSp>
              <p:nvGrpSpPr>
                <p:cNvPr id="6164" name="Group 27"/>
                <p:cNvGrpSpPr>
                  <a:grpSpLocks/>
                </p:cNvGrpSpPr>
                <p:nvPr/>
              </p:nvGrpSpPr>
              <p:grpSpPr bwMode="auto">
                <a:xfrm rot="-182043">
                  <a:off x="934212" y="3880295"/>
                  <a:ext cx="1333500" cy="360363"/>
                  <a:chOff x="1155" y="11516"/>
                  <a:chExt cx="2100" cy="566"/>
                </a:xfrm>
              </p:grpSpPr>
              <p:sp>
                <p:nvSpPr>
                  <p:cNvPr id="6166" name="Freeform 28"/>
                  <p:cNvSpPr>
                    <a:spLocks/>
                  </p:cNvSpPr>
                  <p:nvPr/>
                </p:nvSpPr>
                <p:spPr bwMode="auto">
                  <a:xfrm>
                    <a:off x="1155" y="11516"/>
                    <a:ext cx="1050" cy="506"/>
                  </a:xfrm>
                  <a:custGeom>
                    <a:avLst/>
                    <a:gdLst>
                      <a:gd name="T0" fmla="*/ 0 w 1050"/>
                      <a:gd name="T1" fmla="*/ 32 h 506"/>
                      <a:gd name="T2" fmla="*/ 223 w 1050"/>
                      <a:gd name="T3" fmla="*/ 506 h 506"/>
                      <a:gd name="T4" fmla="*/ 456 w 1050"/>
                      <a:gd name="T5" fmla="*/ 32 h 506"/>
                      <a:gd name="T6" fmla="*/ 679 w 1050"/>
                      <a:gd name="T7" fmla="*/ 495 h 506"/>
                      <a:gd name="T8" fmla="*/ 912 w 1050"/>
                      <a:gd name="T9" fmla="*/ 32 h 506"/>
                      <a:gd name="T10" fmla="*/ 1050 w 1050"/>
                      <a:gd name="T11" fmla="*/ 304 h 50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50"/>
                      <a:gd name="T19" fmla="*/ 0 h 506"/>
                      <a:gd name="T20" fmla="*/ 1050 w 1050"/>
                      <a:gd name="T21" fmla="*/ 506 h 50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50" h="506">
                        <a:moveTo>
                          <a:pt x="0" y="32"/>
                        </a:moveTo>
                        <a:cubicBezTo>
                          <a:pt x="73" y="269"/>
                          <a:pt x="147" y="506"/>
                          <a:pt x="223" y="506"/>
                        </a:cubicBezTo>
                        <a:cubicBezTo>
                          <a:pt x="299" y="506"/>
                          <a:pt x="380" y="34"/>
                          <a:pt x="456" y="32"/>
                        </a:cubicBezTo>
                        <a:cubicBezTo>
                          <a:pt x="532" y="31"/>
                          <a:pt x="603" y="495"/>
                          <a:pt x="679" y="495"/>
                        </a:cubicBezTo>
                        <a:cubicBezTo>
                          <a:pt x="755" y="495"/>
                          <a:pt x="850" y="64"/>
                          <a:pt x="912" y="32"/>
                        </a:cubicBezTo>
                        <a:cubicBezTo>
                          <a:pt x="974" y="0"/>
                          <a:pt x="1021" y="247"/>
                          <a:pt x="1050" y="304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non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7" name="Freeform 29"/>
                  <p:cNvSpPr>
                    <a:spLocks/>
                  </p:cNvSpPr>
                  <p:nvPr/>
                </p:nvSpPr>
                <p:spPr bwMode="auto">
                  <a:xfrm>
                    <a:off x="2175" y="11572"/>
                    <a:ext cx="1080" cy="510"/>
                  </a:xfrm>
                  <a:custGeom>
                    <a:avLst/>
                    <a:gdLst>
                      <a:gd name="T0" fmla="*/ 0 w 1080"/>
                      <a:gd name="T1" fmla="*/ 188 h 510"/>
                      <a:gd name="T2" fmla="*/ 163 w 1080"/>
                      <a:gd name="T3" fmla="*/ 480 h 510"/>
                      <a:gd name="T4" fmla="*/ 396 w 1080"/>
                      <a:gd name="T5" fmla="*/ 6 h 510"/>
                      <a:gd name="T6" fmla="*/ 619 w 1080"/>
                      <a:gd name="T7" fmla="*/ 469 h 510"/>
                      <a:gd name="T8" fmla="*/ 852 w 1080"/>
                      <a:gd name="T9" fmla="*/ 6 h 510"/>
                      <a:gd name="T10" fmla="*/ 1080 w 1080"/>
                      <a:gd name="T11" fmla="*/ 503 h 5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80"/>
                      <a:gd name="T19" fmla="*/ 0 h 510"/>
                      <a:gd name="T20" fmla="*/ 1080 w 1080"/>
                      <a:gd name="T21" fmla="*/ 510 h 5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80" h="510">
                        <a:moveTo>
                          <a:pt x="0" y="188"/>
                        </a:moveTo>
                        <a:cubicBezTo>
                          <a:pt x="25" y="237"/>
                          <a:pt x="97" y="510"/>
                          <a:pt x="163" y="480"/>
                        </a:cubicBezTo>
                        <a:cubicBezTo>
                          <a:pt x="229" y="450"/>
                          <a:pt x="320" y="8"/>
                          <a:pt x="396" y="6"/>
                        </a:cubicBezTo>
                        <a:cubicBezTo>
                          <a:pt x="472" y="5"/>
                          <a:pt x="543" y="469"/>
                          <a:pt x="619" y="469"/>
                        </a:cubicBezTo>
                        <a:cubicBezTo>
                          <a:pt x="695" y="469"/>
                          <a:pt x="775" y="0"/>
                          <a:pt x="852" y="6"/>
                        </a:cubicBezTo>
                        <a:cubicBezTo>
                          <a:pt x="929" y="12"/>
                          <a:pt x="1042" y="420"/>
                          <a:pt x="1080" y="50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non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6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170432" y="3648456"/>
                  <a:ext cx="830263" cy="284163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Osaka" pitchFamily="1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Times New Roman" panose="02020603050405020304" pitchFamily="18" charset="0"/>
                    </a:rPr>
                    <a:t>Photon</a:t>
                  </a:r>
                  <a:endParaRPr lang="en-US" altLang="en-US" sz="1200"/>
                </a:p>
              </p:txBody>
            </p:sp>
          </p:grpSp>
        </p:grpSp>
      </p:grpSp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585788" y="276225"/>
            <a:ext cx="8339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The Electromagnetic Spectrum</a:t>
            </a:r>
          </a:p>
        </p:txBody>
      </p:sp>
      <p:pic>
        <p:nvPicPr>
          <p:cNvPr id="86019" name="Picture 9" descr="http://www.st4ck.com/images/posts/spectru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7" b="15157"/>
          <a:stretch/>
        </p:blipFill>
        <p:spPr bwMode="auto">
          <a:xfrm>
            <a:off x="700409" y="1604300"/>
            <a:ext cx="8120063" cy="144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Box 10"/>
          <p:cNvSpPr txBox="1">
            <a:spLocks noChangeArrowheads="1"/>
          </p:cNvSpPr>
          <p:nvPr/>
        </p:nvSpPr>
        <p:spPr bwMode="auto">
          <a:xfrm>
            <a:off x="7203640" y="3068840"/>
            <a:ext cx="122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Comic Sans MS" panose="030F0702030302020204" pitchFamily="66" charset="0"/>
              </a:rPr>
              <a:t>Ionizing </a:t>
            </a:r>
            <a:endParaRPr lang="en-US" altLang="en-US" sz="1200" b="1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omic Sans MS" panose="030F0702030302020204" pitchFamily="66" charset="0"/>
              </a:rPr>
              <a:t>Bond Breaking</a:t>
            </a:r>
          </a:p>
        </p:txBody>
      </p:sp>
      <p:sp>
        <p:nvSpPr>
          <p:cNvPr id="86021" name="TextBox 11"/>
          <p:cNvSpPr txBox="1">
            <a:spLocks noChangeArrowheads="1"/>
          </p:cNvSpPr>
          <p:nvPr/>
        </p:nvSpPr>
        <p:spPr bwMode="auto">
          <a:xfrm>
            <a:off x="6184230" y="3046351"/>
            <a:ext cx="908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omic Sans MS" panose="030F0702030302020204" pitchFamily="66" charset="0"/>
              </a:rPr>
              <a:t>Electronic</a:t>
            </a:r>
          </a:p>
        </p:txBody>
      </p:sp>
      <p:sp>
        <p:nvSpPr>
          <p:cNvPr id="86022" name="TextBox 12"/>
          <p:cNvSpPr txBox="1">
            <a:spLocks noChangeArrowheads="1"/>
          </p:cNvSpPr>
          <p:nvPr/>
        </p:nvSpPr>
        <p:spPr bwMode="auto">
          <a:xfrm>
            <a:off x="5107364" y="3029942"/>
            <a:ext cx="11208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Vibrational</a:t>
            </a:r>
            <a:endParaRPr lang="en-US" alt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23" name="TextBox 13"/>
          <p:cNvSpPr txBox="1">
            <a:spLocks noChangeArrowheads="1"/>
          </p:cNvSpPr>
          <p:nvPr/>
        </p:nvSpPr>
        <p:spPr bwMode="auto">
          <a:xfrm>
            <a:off x="4395080" y="3048305"/>
            <a:ext cx="788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Rotation</a:t>
            </a:r>
          </a:p>
        </p:txBody>
      </p:sp>
      <p:sp>
        <p:nvSpPr>
          <p:cNvPr id="86024" name="TextBox 14"/>
          <p:cNvSpPr txBox="1">
            <a:spLocks noChangeArrowheads="1"/>
          </p:cNvSpPr>
          <p:nvPr/>
        </p:nvSpPr>
        <p:spPr bwMode="auto">
          <a:xfrm>
            <a:off x="3596837" y="3008618"/>
            <a:ext cx="544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omic Sans MS" panose="030F0702030302020204" pitchFamily="66" charset="0"/>
              </a:rPr>
              <a:t>NMR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omic Sans MS" panose="030F0702030302020204" pitchFamily="66" charset="0"/>
              </a:rPr>
              <a:t>MRI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3588" y="1088740"/>
            <a:ext cx="8163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mic Sans MS" panose="030F0702030302020204" pitchFamily="66" charset="0"/>
              </a:rPr>
              <a:t>You’ll often see this plot flipped, left to right</a:t>
            </a:r>
          </a:p>
        </p:txBody>
      </p:sp>
      <p:sp>
        <p:nvSpPr>
          <p:cNvPr id="6154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95288" y="6350494"/>
            <a:ext cx="7273056" cy="29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Oregon State University Department of Chemistry, Sleszynski, </a:t>
            </a:r>
            <a:r>
              <a:rPr lang="en-US" altLang="en-US" sz="1200" dirty="0">
                <a:latin typeface="Comic Sans MS" panose="030F0702030302020204" pitchFamily="66" charset="0"/>
              </a:rPr>
              <a:t>CH362,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IR Lecture</a:t>
            </a:r>
          </a:p>
        </p:txBody>
      </p:sp>
      <p:sp>
        <p:nvSpPr>
          <p:cNvPr id="6155" name="Slide Number Placeholder 2"/>
          <p:cNvSpPr txBox="1">
            <a:spLocks/>
          </p:cNvSpPr>
          <p:nvPr/>
        </p:nvSpPr>
        <p:spPr bwMode="auto">
          <a:xfrm>
            <a:off x="8197850" y="6356350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omic Sans MS" panose="030F0702030302020204" pitchFamily="66" charset="0"/>
              </a:rPr>
              <a:t>Slide </a:t>
            </a:r>
            <a:fld id="{9F5BA582-CA71-4C44-BA37-F254F465DAAB}" type="slidenum">
              <a:rPr lang="en-US" altLang="en-US" sz="1200" b="1">
                <a:latin typeface="Comic Sans MS" panose="030F0702030302020204" pitchFamily="66" charset="0"/>
              </a:rPr>
              <a:pPr algn="r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8140498" y="2140256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omic Sans MS" panose="030F0702030302020204" pitchFamily="66" charset="0"/>
              </a:rPr>
              <a:t>High Energy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16200000">
            <a:off x="-169270" y="2200585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omic Sans MS" panose="030F0702030302020204" pitchFamily="66" charset="0"/>
              </a:rPr>
              <a:t>Low Energy</a:t>
            </a: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 rot="16200000">
            <a:off x="6032003" y="1975734"/>
            <a:ext cx="6286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Visible</a:t>
            </a:r>
            <a:endParaRPr lang="en-US" altLang="en-US" sz="1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691680" y="5859031"/>
            <a:ext cx="3005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“wavenumbers” = 1/</a:t>
            </a:r>
            <a:r>
              <a:rPr lang="el-GR" altLang="en-US" sz="16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λ</a:t>
            </a:r>
            <a:r>
              <a:rPr lang="en-US" alt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cm</a:t>
            </a:r>
            <a:r>
              <a:rPr lang="en-US" altLang="en-US" sz="1600" b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US" altLang="en-US" sz="1600" b="1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919" y="4833156"/>
            <a:ext cx="8378569" cy="1052660"/>
            <a:chOff x="333891" y="5091158"/>
            <a:chExt cx="8378569" cy="105266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734888" y="5517232"/>
              <a:ext cx="7315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734888" y="5265204"/>
              <a:ext cx="0" cy="50405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Rectangle 5"/>
            <p:cNvSpPr/>
            <p:nvPr/>
          </p:nvSpPr>
          <p:spPr>
            <a:xfrm>
              <a:off x="333891" y="5805264"/>
              <a:ext cx="9156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600" b="1" dirty="0"/>
                <a:t>350 </a:t>
              </a:r>
              <a:r>
                <a:rPr lang="en-US" altLang="en-US" sz="1600" b="1" dirty="0" smtClean="0"/>
                <a:t>nm</a:t>
              </a:r>
              <a:endParaRPr lang="en-US" sz="1600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799692" y="5805264"/>
              <a:ext cx="9156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600" b="1" dirty="0" smtClean="0"/>
                <a:t>650 </a:t>
              </a:r>
              <a:r>
                <a:rPr lang="en-US" altLang="en-US" sz="1600" b="1" dirty="0"/>
                <a:t>nm</a:t>
              </a:r>
              <a:endParaRPr lang="en-US" sz="1600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87414" y="5784058"/>
              <a:ext cx="10406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600" b="1" dirty="0" smtClean="0"/>
                <a:t>2500 </a:t>
              </a:r>
              <a:r>
                <a:rPr lang="en-US" altLang="en-US" sz="1600" b="1" dirty="0"/>
                <a:t>nm</a:t>
              </a:r>
              <a:endParaRPr lang="en-US" sz="1600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456988" y="5769260"/>
              <a:ext cx="12554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600" b="1" dirty="0" smtClean="0"/>
                <a:t>20,000 </a:t>
              </a:r>
              <a:r>
                <a:rPr lang="en-US" altLang="en-US" sz="1600" b="1" dirty="0"/>
                <a:t>nm</a:t>
              </a:r>
              <a:endParaRPr lang="en-US" sz="1600" b="1" dirty="0"/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2195736" y="5265204"/>
              <a:ext cx="0" cy="50405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4716016" y="5265204"/>
              <a:ext cx="0" cy="50405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8064388" y="5265204"/>
              <a:ext cx="0" cy="50405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961896" y="5091158"/>
              <a:ext cx="9825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latin typeface="Comic Sans MS" panose="030F0702030302020204" pitchFamily="66" charset="0"/>
                </a:rPr>
                <a:t>Visible</a:t>
              </a:r>
              <a:endParaRPr lang="en-US" alt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836571" y="5104140"/>
              <a:ext cx="11373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latin typeface="Comic Sans MS" panose="030F0702030302020204" pitchFamily="66" charset="0"/>
                </a:rPr>
                <a:t>near-IR</a:t>
              </a:r>
              <a:endParaRPr lang="en-US" alt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5657445" y="5113090"/>
              <a:ext cx="12083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r>
                <a:rPr lang="en-US" altLang="en-US" sz="20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mid-IR</a:t>
              </a:r>
              <a:endParaRPr lang="en-US" alt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45826" y="5846428"/>
            <a:ext cx="4243309" cy="354880"/>
            <a:chOff x="4293798" y="5788938"/>
            <a:chExt cx="4243309" cy="354880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293798" y="5805264"/>
              <a:ext cx="15023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4000 cm</a:t>
              </a:r>
              <a:r>
                <a:rPr lang="en-US" altLang="en-US" sz="1600" b="1" baseline="300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-1</a:t>
              </a:r>
              <a:endParaRPr lang="en-US" altLang="en-US" sz="1600" b="1" baseline="300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7456988" y="5788938"/>
              <a:ext cx="10801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500 cm</a:t>
              </a:r>
              <a:r>
                <a:rPr lang="en-US" altLang="en-US" sz="1600" b="1" baseline="300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-1</a:t>
              </a:r>
              <a:endParaRPr lang="en-US" altLang="en-US" sz="1600" b="1" baseline="300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9" name="Rectangle 48"/>
          <p:cNvSpPr>
            <a:spLocks noChangeArrowheads="1"/>
          </p:cNvSpPr>
          <p:nvPr/>
        </p:nvSpPr>
        <p:spPr bwMode="auto">
          <a:xfrm rot="16200000">
            <a:off x="191660" y="4808986"/>
            <a:ext cx="12846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High Energy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 rot="16200000">
            <a:off x="7729834" y="4757228"/>
            <a:ext cx="1441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Low Energy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524320" y="5246248"/>
            <a:ext cx="2443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Tissue is translucent</a:t>
            </a:r>
            <a:endParaRPr lang="en-US" altLang="en-US" sz="1800" baseline="300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/>
      <p:bldP spid="86024" grpId="0"/>
      <p:bldP spid="11" grpId="0"/>
      <p:bldP spid="13" grpId="0"/>
      <p:bldP spid="14" grpId="0"/>
      <p:bldP spid="29" grpId="0"/>
      <p:bldP spid="30" grpId="0"/>
      <p:bldP spid="49" grpId="0"/>
      <p:bldP spid="50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01638" y="-9525"/>
            <a:ext cx="8705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Interferogram: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Wavelengths Simultaneously</a:t>
            </a:r>
            <a:endParaRPr lang="en-US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5" name="Slide Number Placeholder 2"/>
          <p:cNvSpPr txBox="1">
            <a:spLocks/>
          </p:cNvSpPr>
          <p:nvPr/>
        </p:nvSpPr>
        <p:spPr bwMode="auto">
          <a:xfrm>
            <a:off x="8197850" y="6356350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Slide </a:t>
            </a:r>
            <a:fld id="{ECDE7EB1-239C-4F75-B308-5F612CF9FD73}" type="slidenum">
              <a:rPr lang="en-US" altLang="en-US" sz="1200" b="1">
                <a:latin typeface="Comic Sans MS" panose="030F0702030302020204" pitchFamily="66" charset="0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b="1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94065" y="2744924"/>
            <a:ext cx="4978435" cy="3510301"/>
            <a:chOff x="611560" y="1664804"/>
            <a:chExt cx="4407911" cy="31846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664804"/>
              <a:ext cx="4407911" cy="307084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098195" y="4620762"/>
              <a:ext cx="3697845" cy="228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https://www.newport.com/n/introduction-to-ftir-spectroscopy</a:t>
              </a:r>
              <a:endParaRPr lang="en-US" sz="1000" b="1" dirty="0"/>
            </a:p>
          </p:txBody>
        </p:sp>
      </p:grp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4027055" y="1088740"/>
            <a:ext cx="5116945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Each wavelength alternates between constructive &amp; destructive interference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But in a different time sequence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0730" y="2514091"/>
            <a:ext cx="4842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An Interferogram is the result</a:t>
            </a:r>
            <a:endParaRPr lang="el-GR" altLang="en-US" b="1" dirty="0">
              <a:solidFill>
                <a:srgbClr val="FF0000"/>
              </a:solidFill>
            </a:endParaRPr>
          </a:p>
        </p:txBody>
      </p:sp>
      <p:sp>
        <p:nvSpPr>
          <p:cNvPr id="29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95288" y="6350494"/>
            <a:ext cx="7273056" cy="29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Oregon State University Department of Chemistry, Sleszynski, </a:t>
            </a:r>
            <a:r>
              <a:rPr lang="en-US" altLang="en-US" sz="1200" dirty="0">
                <a:latin typeface="Comic Sans MS" panose="030F0702030302020204" pitchFamily="66" charset="0"/>
              </a:rPr>
              <a:t>CH362,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IR Lecture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0301" y="1067693"/>
            <a:ext cx="3657600" cy="1524000"/>
            <a:chOff x="410301" y="1067693"/>
            <a:chExt cx="3657600" cy="1524000"/>
          </a:xfrm>
        </p:grpSpPr>
        <p:graphicFrame>
          <p:nvGraphicFramePr>
            <p:cNvPr id="24" name="Char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7075066"/>
                </p:ext>
              </p:extLst>
            </p:nvPr>
          </p:nvGraphicFramePr>
          <p:xfrm>
            <a:off x="410301" y="1067693"/>
            <a:ext cx="3657600" cy="15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1660266" y="1151456"/>
              <a:ext cx="3914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1800" b="1" i="1" dirty="0" smtClean="0"/>
                <a:t>λ</a:t>
              </a:r>
              <a:r>
                <a:rPr lang="en-US" altLang="en-US" sz="1800" b="1" i="1" baseline="-25000" dirty="0" smtClean="0"/>
                <a:t>1</a:t>
              </a:r>
              <a:endParaRPr lang="en-US" sz="1800" baseline="-25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5187" y="2492896"/>
            <a:ext cx="3657600" cy="1520480"/>
            <a:chOff x="395187" y="2492896"/>
            <a:chExt cx="3657600" cy="1520480"/>
          </a:xfrm>
        </p:grpSpPr>
        <p:graphicFrame>
          <p:nvGraphicFramePr>
            <p:cNvPr id="25" name="Char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2784169"/>
                </p:ext>
              </p:extLst>
            </p:nvPr>
          </p:nvGraphicFramePr>
          <p:xfrm>
            <a:off x="395187" y="2492896"/>
            <a:ext cx="3657600" cy="15204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1511660" y="2564904"/>
              <a:ext cx="11881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altLang="en-US" sz="1800" b="1" i="1" dirty="0" smtClean="0"/>
                <a:t>λ</a:t>
              </a:r>
              <a:r>
                <a:rPr lang="en-US" altLang="en-US" sz="1800" b="1" i="1" baseline="-25000" dirty="0" smtClean="0"/>
                <a:t>1 </a:t>
              </a:r>
              <a:r>
                <a:rPr lang="en-US" altLang="en-US" sz="1800" b="1" i="1" dirty="0" smtClean="0"/>
                <a:t>&amp; </a:t>
              </a:r>
              <a:r>
                <a:rPr lang="el-GR" altLang="en-US" sz="1800" b="1" i="1" dirty="0" smtClean="0"/>
                <a:t>λ</a:t>
              </a:r>
              <a:r>
                <a:rPr lang="en-US" altLang="en-US" sz="1800" b="1" i="1" baseline="-25000" dirty="0" smtClean="0"/>
                <a:t>2</a:t>
              </a:r>
              <a:endParaRPr lang="en-US" sz="1800" baseline="-25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0301" y="4065203"/>
            <a:ext cx="3657600" cy="1770535"/>
            <a:chOff x="410301" y="4065203"/>
            <a:chExt cx="3657600" cy="1770535"/>
          </a:xfrm>
        </p:grpSpPr>
        <p:graphicFrame>
          <p:nvGraphicFramePr>
            <p:cNvPr id="26" name="Char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1245853"/>
                </p:ext>
              </p:extLst>
            </p:nvPr>
          </p:nvGraphicFramePr>
          <p:xfrm>
            <a:off x="410301" y="4313500"/>
            <a:ext cx="3657600" cy="15222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780939" y="4065203"/>
              <a:ext cx="29163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800" b="1" dirty="0" smtClean="0">
                  <a:solidFill>
                    <a:srgbClr val="FF0000"/>
                  </a:solidFill>
                </a:rPr>
                <a:t>What the detector sees</a:t>
              </a:r>
              <a:endParaRPr lang="el-GR" altLang="en-U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11660" y="4355812"/>
              <a:ext cx="11881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altLang="en-US" sz="1800" b="1" i="1" dirty="0" smtClean="0"/>
                <a:t>λ</a:t>
              </a:r>
              <a:r>
                <a:rPr lang="en-US" altLang="en-US" sz="1800" b="1" i="1" baseline="-25000" dirty="0" smtClean="0"/>
                <a:t>1 </a:t>
              </a:r>
              <a:r>
                <a:rPr lang="en-US" altLang="en-US" sz="1800" b="1" i="1" dirty="0" smtClean="0"/>
                <a:t>+ </a:t>
              </a:r>
              <a:r>
                <a:rPr lang="el-GR" altLang="en-US" sz="1800" b="1" i="1" dirty="0" smtClean="0"/>
                <a:t>λ</a:t>
              </a:r>
              <a:r>
                <a:rPr lang="en-US" altLang="en-US" sz="1800" b="1" i="1" baseline="-25000" dirty="0" smtClean="0"/>
                <a:t>2</a:t>
              </a:r>
              <a:endParaRPr lang="en-US" sz="18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01638" y="-9525"/>
            <a:ext cx="8705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Interferogram is Time Domain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Spectra is Frequency Domain</a:t>
            </a:r>
            <a:endParaRPr lang="en-US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5" name="Slide Number Placeholder 2"/>
          <p:cNvSpPr txBox="1">
            <a:spLocks/>
          </p:cNvSpPr>
          <p:nvPr/>
        </p:nvSpPr>
        <p:spPr bwMode="auto">
          <a:xfrm>
            <a:off x="8197850" y="6356350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Slide </a:t>
            </a:r>
            <a:fld id="{ECDE7EB1-239C-4F75-B308-5F612CF9FD73}" type="slidenum">
              <a:rPr lang="en-US" altLang="en-US" sz="1200" b="1">
                <a:latin typeface="Comic Sans MS" panose="030F0702030302020204" pitchFamily="66" charset="0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b="1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85653" y="1086955"/>
            <a:ext cx="3934319" cy="2774093"/>
            <a:chOff x="611560" y="1664804"/>
            <a:chExt cx="4407911" cy="31846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664804"/>
              <a:ext cx="4407911" cy="307084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098195" y="4620762"/>
              <a:ext cx="3697845" cy="228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https://www.newport.com/n/introduction-to-ftir-spectroscopy</a:t>
              </a:r>
              <a:endParaRPr lang="en-US" sz="1000" b="1" dirty="0"/>
            </a:p>
          </p:txBody>
        </p:sp>
      </p:grp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95536" y="3970744"/>
            <a:ext cx="870585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How do we get from an Interferogram in the time domain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To a spectra in the frequency domain?</a:t>
            </a:r>
            <a:br>
              <a:rPr lang="en-US" altLang="en-US" sz="2000" dirty="0" smtClean="0">
                <a:latin typeface="Comic Sans MS" panose="030F0702030302020204" pitchFamily="66" charset="0"/>
              </a:rPr>
            </a:b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Fourier transform math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	</a:t>
            </a:r>
            <a:r>
              <a:rPr lang="en-US" altLang="en-US" sz="2000" dirty="0">
                <a:latin typeface="Comic Sans MS" panose="030F0702030302020204" pitchFamily="66" charset="0"/>
              </a:rPr>
              <a:t>f(frequency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 = f(time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29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95288" y="6350494"/>
            <a:ext cx="7273056" cy="29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Oregon State University Department of Chemistry, Sleszynski, </a:t>
            </a:r>
            <a:r>
              <a:rPr lang="en-US" altLang="en-US" sz="1200" dirty="0">
                <a:latin typeface="Comic Sans MS" panose="030F0702030302020204" pitchFamily="66" charset="0"/>
              </a:rPr>
              <a:t>CH362,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IR Lecture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92554" y="1076107"/>
            <a:ext cx="4915950" cy="2568917"/>
            <a:chOff x="4192554" y="1076107"/>
            <a:chExt cx="4915950" cy="2568917"/>
          </a:xfrm>
        </p:grpSpPr>
        <p:sp>
          <p:nvSpPr>
            <p:cNvPr id="6" name="Rectangle 5"/>
            <p:cNvSpPr/>
            <p:nvPr/>
          </p:nvSpPr>
          <p:spPr>
            <a:xfrm>
              <a:off x="4192554" y="2096852"/>
              <a:ext cx="4996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200" b="1" dirty="0" smtClean="0">
                  <a:sym typeface="Wingdings" panose="05000000000000000000" pitchFamily="2" charset="2"/>
                </a:rPr>
                <a:t></a:t>
              </a:r>
              <a:endParaRPr lang="el-GR" altLang="en-US" sz="3200" b="1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716016" y="1076107"/>
              <a:ext cx="4392488" cy="2568917"/>
              <a:chOff x="395536" y="3740402"/>
              <a:chExt cx="4392488" cy="256891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3740402"/>
                <a:ext cx="4392488" cy="2568917"/>
              </a:xfrm>
              <a:prstGeom prst="rect">
                <a:avLst/>
              </a:prstGeom>
            </p:spPr>
          </p:pic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0293567"/>
                  </p:ext>
                </p:extLst>
              </p:nvPr>
            </p:nvGraphicFramePr>
            <p:xfrm>
              <a:off x="2002379" y="4657746"/>
              <a:ext cx="1101629" cy="6727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3" name="Bitmap Image" r:id="rId5" imgW="9753480" imgH="5966640" progId="Paint.Picture">
                      <p:embed/>
                    </p:oleObj>
                  </mc:Choice>
                  <mc:Fallback>
                    <p:oleObj name="Bitmap Image" r:id="rId5" imgW="9753480" imgH="5966640" progId="Paint.Picture">
                      <p:embed/>
                      <p:pic>
                        <p:nvPicPr>
                          <p:cNvPr id="10" name="Object 9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002379" y="4657746"/>
                            <a:ext cx="1101629" cy="67279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5" name="Group 24"/>
          <p:cNvGrpSpPr/>
          <p:nvPr/>
        </p:nvGrpSpPr>
        <p:grpSpPr>
          <a:xfrm>
            <a:off x="4103948" y="4817130"/>
            <a:ext cx="3204356" cy="1159097"/>
            <a:chOff x="1367644" y="2197895"/>
            <a:chExt cx="3204356" cy="1159097"/>
          </a:xfrm>
        </p:grpSpPr>
        <p:sp>
          <p:nvSpPr>
            <p:cNvPr id="26" name="Rectangle 1"/>
            <p:cNvSpPr>
              <a:spLocks noChangeArrowheads="1"/>
            </p:cNvSpPr>
            <p:nvPr/>
          </p:nvSpPr>
          <p:spPr bwMode="auto">
            <a:xfrm>
              <a:off x="1367644" y="2492896"/>
              <a:ext cx="32043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f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(</a:t>
              </a:r>
              <a:r>
                <a:rPr kumimoji="0" lang="en-US" alt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ν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) =   </a:t>
              </a:r>
              <a:r>
                <a:rPr kumimoji="0" lang="en-US" alt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f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(</a:t>
              </a:r>
              <a:r>
                <a:rPr kumimoji="0" lang="en-US" alt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t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)</a:t>
              </a:r>
              <a:r>
                <a:rPr kumimoji="0" lang="en-US" alt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         </a:t>
              </a:r>
              <a:r>
                <a:rPr kumimoji="0" lang="en-US" altLang="en-US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dt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231740" y="2197895"/>
              <a:ext cx="616230" cy="1159097"/>
              <a:chOff x="6404042" y="3810214"/>
              <a:chExt cx="616230" cy="1159097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408204" y="3810214"/>
                <a:ext cx="612068" cy="1159097"/>
                <a:chOff x="5976156" y="4559319"/>
                <a:chExt cx="612068" cy="1159097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5976156" y="4821497"/>
                  <a:ext cx="32573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4000" dirty="0" smtClean="0">
                      <a:latin typeface="MathJax_Size2"/>
                    </a:rPr>
                    <a:t>∫</a:t>
                  </a:r>
                  <a:endParaRPr lang="en-US" sz="4000" baseline="30000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147078" y="4559319"/>
                  <a:ext cx="44114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800" dirty="0" smtClean="0">
                      <a:latin typeface="MathJax_Main"/>
                    </a:rPr>
                    <a:t>∞</a:t>
                  </a:r>
                  <a:endParaRPr lang="en-US" sz="2800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021200" y="5195196"/>
                  <a:ext cx="54053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800" dirty="0" smtClean="0">
                      <a:latin typeface="MathJax_Main"/>
                    </a:rPr>
                    <a:t> ∞</a:t>
                  </a:r>
                  <a:endParaRPr lang="en-US" sz="2800" dirty="0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6446676" y="4457112"/>
                <a:ext cx="2872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latin typeface="MathJax_Main"/>
                  </a:rPr>
                  <a:t>-</a:t>
                </a: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404042" y="3838719"/>
                <a:ext cx="3642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dirty="0" smtClean="0">
                    <a:latin typeface="MathJax_Main"/>
                  </a:rPr>
                  <a:t>+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3165873" y="2456892"/>
              <a:ext cx="8659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−</a:t>
              </a:r>
              <a:r>
                <a:rPr lang="en-US" altLang="en-US" sz="1800" i="1" dirty="0" smtClean="0"/>
                <a:t>i</a:t>
              </a:r>
              <a:r>
                <a:rPr lang="en-US" altLang="en-US" sz="1800" dirty="0" smtClean="0"/>
                <a:t>2</a:t>
              </a:r>
              <a:r>
                <a:rPr lang="el-GR" altLang="en-US" sz="1800" dirty="0" smtClean="0"/>
                <a:t>π</a:t>
              </a:r>
              <a:r>
                <a:rPr lang="en-US" altLang="en-US" sz="1800" i="1" dirty="0" err="1" smtClean="0"/>
                <a:t>νt</a:t>
              </a:r>
              <a:endParaRPr lang="en-US" sz="1800" dirty="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73" y="5681113"/>
            <a:ext cx="21812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89360" y="1080029"/>
            <a:ext cx="8705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Comic Sans MS" panose="030F0702030302020204" pitchFamily="66" charset="0"/>
              </a:rPr>
              <a:t>IR Sources are “Planck Black Body Radiators”</a:t>
            </a:r>
            <a:endParaRPr lang="en-US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8445" name="Slide Number Placeholder 2"/>
          <p:cNvSpPr txBox="1">
            <a:spLocks/>
          </p:cNvSpPr>
          <p:nvPr/>
        </p:nvSpPr>
        <p:spPr bwMode="auto">
          <a:xfrm>
            <a:off x="8197850" y="6356350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Slide </a:t>
            </a:r>
            <a:fld id="{ECDE7EB1-239C-4F75-B308-5F612CF9FD73}" type="slidenum">
              <a:rPr lang="en-US" altLang="en-US" sz="1200" b="1">
                <a:latin typeface="Comic Sans MS" panose="030F0702030302020204" pitchFamily="66" charset="0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b="1">
              <a:latin typeface="Comic Sans MS" panose="030F0702030302020204" pitchFamily="66" charset="0"/>
            </a:endParaRPr>
          </a:p>
        </p:txBody>
      </p:sp>
      <p:sp>
        <p:nvSpPr>
          <p:cNvPr id="29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95288" y="6350494"/>
            <a:ext cx="7273056" cy="29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Oregon State University Department of Chemistry, Sleszynski, </a:t>
            </a:r>
            <a:r>
              <a:rPr lang="en-US" altLang="en-US" sz="1200" dirty="0">
                <a:latin typeface="Comic Sans MS" panose="030F0702030302020204" pitchFamily="66" charset="0"/>
              </a:rPr>
              <a:t>CH362,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IR Lecture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95288" y="8620"/>
            <a:ext cx="87119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Comic Sans MS" panose="030F0702030302020204" pitchFamily="66" charset="0"/>
              </a:rPr>
              <a:t>Do not all </a:t>
            </a:r>
            <a:r>
              <a:rPr lang="en-US" altLang="en-US" sz="2000" i="1" dirty="0" err="1">
                <a:latin typeface="Comic Sans MS" panose="030F0702030302020204" pitchFamily="66" charset="0"/>
              </a:rPr>
              <a:t>fix’d</a:t>
            </a:r>
            <a:r>
              <a:rPr lang="en-US" altLang="en-US" sz="2000" i="1" dirty="0">
                <a:latin typeface="Comic Sans MS" panose="030F0702030302020204" pitchFamily="66" charset="0"/>
              </a:rPr>
              <a:t> Bodies, when heated beyond a certain degree, emit Light and shine; and is not this Emission </a:t>
            </a:r>
            <a:r>
              <a:rPr lang="en-US" altLang="en-US" sz="2000" i="1" dirty="0" err="1">
                <a:latin typeface="Comic Sans MS" panose="030F0702030302020204" pitchFamily="66" charset="0"/>
              </a:rPr>
              <a:t>perform’d</a:t>
            </a:r>
            <a:r>
              <a:rPr lang="en-US" altLang="en-US" sz="2000" i="1" dirty="0">
                <a:latin typeface="Comic Sans MS" panose="030F0702030302020204" pitchFamily="66" charset="0"/>
              </a:rPr>
              <a:t> by the vibrating motion of its parts</a:t>
            </a:r>
            <a:r>
              <a:rPr lang="en-US" altLang="en-US" sz="2000" i="1" dirty="0" smtClean="0">
                <a:latin typeface="Comic Sans MS" panose="030F0702030302020204" pitchFamily="66" charset="0"/>
              </a:rPr>
              <a:t>?	</a:t>
            </a:r>
            <a:endParaRPr lang="en-US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501828" y="1628800"/>
            <a:ext cx="4286250" cy="2368550"/>
            <a:chOff x="253" y="2473"/>
            <a:chExt cx="2700" cy="1492"/>
          </a:xfrm>
        </p:grpSpPr>
        <p:pic>
          <p:nvPicPr>
            <p:cNvPr id="12" name="Picture 7" descr="F18-02%20Planck%20black%20bod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50" b="6781"/>
            <a:stretch>
              <a:fillRect/>
            </a:stretch>
          </p:blipFill>
          <p:spPr bwMode="auto">
            <a:xfrm>
              <a:off x="253" y="2473"/>
              <a:ext cx="2696" cy="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962" y="2493"/>
              <a:ext cx="991" cy="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</p:grp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2627784" y="1805915"/>
            <a:ext cx="5234284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Without thinking, which is hotter?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Red hot or white hot?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456537" y="2564904"/>
            <a:ext cx="5687971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What temperature range would give us photons in the mid-IR range?</a:t>
            </a:r>
          </a:p>
        </p:txBody>
      </p:sp>
      <p:pic>
        <p:nvPicPr>
          <p:cNvPr id="15" name="Picture 13" descr="ir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777" y="4473116"/>
            <a:ext cx="1668463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4102040"/>
            <a:ext cx="6846935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Nernst Glower: heated rare earth oxide ~1500 K</a:t>
            </a:r>
            <a:r>
              <a:rPr lang="en-US" alt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	Spectra output 1-50 um</a:t>
            </a:r>
          </a:p>
          <a:p>
            <a:pPr defTabSz="457200">
              <a:spcBef>
                <a:spcPct val="0"/>
              </a:spcBef>
              <a:buFontTx/>
              <a:buNone/>
            </a:pPr>
            <a:endParaRPr lang="en-US" altLang="en-US" sz="20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Globar</a:t>
            </a:r>
            <a:r>
              <a:rPr lang="en-US" alt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: heated silicon carbide ~1500 K </a:t>
            </a:r>
          </a:p>
          <a:p>
            <a:pPr defTabSz="457200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	</a:t>
            </a:r>
            <a:r>
              <a:rPr lang="en-US" alt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Spectra output 1-50 um</a:t>
            </a:r>
            <a:endParaRPr lang="en-US" alt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7884" y="663327"/>
            <a:ext cx="5258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Isaac Newton,  </a:t>
            </a:r>
            <a:r>
              <a:rPr lang="en-US" altLang="en-US" sz="2000" i="1" dirty="0" err="1">
                <a:solidFill>
                  <a:srgbClr val="FF0000"/>
                </a:solidFill>
              </a:rPr>
              <a:t>Opticks</a:t>
            </a:r>
            <a:r>
              <a:rPr lang="en-US" altLang="en-US" sz="2000" dirty="0">
                <a:solidFill>
                  <a:srgbClr val="FF0000"/>
                </a:solidFill>
              </a:rPr>
              <a:t>,  published 1704.</a:t>
            </a:r>
          </a:p>
        </p:txBody>
      </p:sp>
    </p:spTree>
    <p:extLst>
      <p:ext uri="{BB962C8B-B14F-4D97-AF65-F5344CB8AC3E}">
        <p14:creationId xmlns:p14="http://schemas.microsoft.com/office/powerpoint/2010/main" val="39484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77299" y="215933"/>
            <a:ext cx="8705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 Detectors</a:t>
            </a:r>
            <a:endParaRPr lang="en-US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5" name="Slide Number Placeholder 2"/>
          <p:cNvSpPr txBox="1">
            <a:spLocks/>
          </p:cNvSpPr>
          <p:nvPr/>
        </p:nvSpPr>
        <p:spPr bwMode="auto">
          <a:xfrm>
            <a:off x="8197850" y="6356350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Slide </a:t>
            </a:r>
            <a:fld id="{ECDE7EB1-239C-4F75-B308-5F612CF9FD73}" type="slidenum">
              <a:rPr lang="en-US" altLang="en-US" sz="1200" b="1">
                <a:latin typeface="Comic Sans MS" panose="030F0702030302020204" pitchFamily="66" charset="0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b="1">
              <a:latin typeface="Comic Sans MS" panose="030F0702030302020204" pitchFamily="66" charset="0"/>
            </a:endParaRPr>
          </a:p>
        </p:txBody>
      </p:sp>
      <p:sp>
        <p:nvSpPr>
          <p:cNvPr id="29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95288" y="6350494"/>
            <a:ext cx="7273056" cy="29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Oregon State University Department of Chemistry, Sleszynski, </a:t>
            </a:r>
            <a:r>
              <a:rPr lang="en-US" altLang="en-US" sz="1200" dirty="0">
                <a:latin typeface="Comic Sans MS" panose="030F0702030302020204" pitchFamily="66" charset="0"/>
              </a:rPr>
              <a:t>CH362,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IR Lecture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904148" y="3825044"/>
            <a:ext cx="3239852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“Pyroelectric” detectors </a:t>
            </a:r>
            <a:r>
              <a:rPr lang="en-US" altLang="en-US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–deuterated </a:t>
            </a:r>
            <a:r>
              <a:rPr lang="en-US" altLang="en-US" sz="1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triglycine</a:t>
            </a:r>
            <a:r>
              <a:rPr lang="en-US" altLang="en-US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sulfate d</a:t>
            </a:r>
            <a:r>
              <a:rPr lang="en-US" altLang="en-US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etector </a:t>
            </a:r>
            <a:r>
              <a:rPr lang="en-US" altLang="en-US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(DTGS) - work based on temperature differences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1" y="1937556"/>
            <a:ext cx="5438775" cy="2895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9572" y="1088740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/>
              <a:t>Visible photons are </a:t>
            </a:r>
            <a:r>
              <a:rPr lang="en-US" altLang="en-US" sz="1600" b="1" dirty="0" smtClean="0"/>
              <a:t>energetic </a:t>
            </a:r>
            <a:r>
              <a:rPr lang="en-US" altLang="en-US" sz="1600" b="1" dirty="0"/>
              <a:t>and </a:t>
            </a:r>
            <a:r>
              <a:rPr lang="en-US" altLang="en-US" sz="1600" b="1" dirty="0" smtClean="0"/>
              <a:t>in semi-conductors will </a:t>
            </a:r>
            <a:r>
              <a:rPr lang="en-US" altLang="en-US" sz="1600" b="1" dirty="0"/>
              <a:t>kick electrons out of </a:t>
            </a:r>
            <a:r>
              <a:rPr lang="en-US" altLang="en-US" sz="1600" b="1" dirty="0" smtClean="0"/>
              <a:t>valence bands and into conduction bands, producing </a:t>
            </a:r>
            <a:r>
              <a:rPr lang="en-US" altLang="en-US" sz="1600" b="1" dirty="0"/>
              <a:t>a </a:t>
            </a:r>
            <a:r>
              <a:rPr lang="en-US" altLang="en-US" sz="1600" b="1" dirty="0" smtClean="0"/>
              <a:t>current</a:t>
            </a:r>
            <a:endParaRPr lang="en-US" alt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5724128" y="2060848"/>
            <a:ext cx="3419871" cy="108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 smtClean="0">
                <a:solidFill>
                  <a:srgbClr val="FF0000"/>
                </a:solidFill>
              </a:rPr>
              <a:t>Mercury Cadmium Telluride (MCT) is an IR photon sensitive semiconductor which </a:t>
            </a:r>
            <a:r>
              <a:rPr lang="en-US" altLang="en-US" sz="1600" b="1" dirty="0">
                <a:solidFill>
                  <a:srgbClr val="FF0000"/>
                </a:solidFill>
              </a:rPr>
              <a:t>must be liquid N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b="1" dirty="0">
                <a:solidFill>
                  <a:srgbClr val="FF0000"/>
                </a:solidFill>
              </a:rPr>
              <a:t> 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cooled</a:t>
            </a:r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375756" y="2024844"/>
            <a:ext cx="900100" cy="432048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23628" y="2564904"/>
            <a:ext cx="900100" cy="432048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211960" y="3104964"/>
            <a:ext cx="900100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427984" y="3897052"/>
            <a:ext cx="900100" cy="432048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316920" y="4544037"/>
            <a:ext cx="1937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 smtClean="0"/>
              <a:t>D* is a measure of sensitivity</a:t>
            </a:r>
            <a:endParaRPr lang="en-US" altLang="en-US" sz="1600" b="1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699792" y="4869160"/>
            <a:ext cx="1512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36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 animBg="1"/>
      <p:bldP spid="2" grpId="0"/>
      <p:bldP spid="4" grpId="0"/>
      <p:bldP spid="5" grpId="0" animBg="1"/>
      <p:bldP spid="10" grpId="0" animBg="1"/>
      <p:bldP spid="11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8432"/>
          <p:cNvGrpSpPr/>
          <p:nvPr/>
        </p:nvGrpSpPr>
        <p:grpSpPr>
          <a:xfrm>
            <a:off x="2159876" y="2480672"/>
            <a:ext cx="5832504" cy="1585011"/>
            <a:chOff x="232652" y="1752583"/>
            <a:chExt cx="5832504" cy="158501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87523" y="1844824"/>
              <a:ext cx="5777633" cy="756084"/>
            </a:xfrm>
            <a:prstGeom prst="rect">
              <a:avLst/>
            </a:prstGeom>
            <a:pattFill prst="pct25">
              <a:fgClr>
                <a:srgbClr val="00B050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80405" y="2600908"/>
              <a:ext cx="5777633" cy="692787"/>
            </a:xfrm>
            <a:prstGeom prst="rect">
              <a:avLst/>
            </a:prstGeom>
            <a:pattFill prst="smConfetti">
              <a:fgClr>
                <a:srgbClr val="0070C0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251520" y="2600908"/>
              <a:ext cx="579465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/>
            <p:cNvSpPr/>
            <p:nvPr/>
          </p:nvSpPr>
          <p:spPr>
            <a:xfrm>
              <a:off x="232652" y="2875929"/>
              <a:ext cx="5309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dirty="0" smtClean="0">
                  <a:sym typeface="Wingdings" panose="05000000000000000000" pitchFamily="2" charset="2"/>
                </a:rPr>
                <a:t>n</a:t>
              </a:r>
              <a:r>
                <a:rPr lang="en-US" altLang="en-US" baseline="-25000" dirty="0" smtClean="0">
                  <a:sym typeface="Wingdings" panose="05000000000000000000" pitchFamily="2" charset="2"/>
                </a:rPr>
                <a:t>1</a:t>
              </a:r>
              <a:endParaRPr lang="en-US" altLang="en-US" baseline="-250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0173" y="1752583"/>
              <a:ext cx="4773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dirty="0" smtClean="0">
                  <a:sym typeface="Wingdings" panose="05000000000000000000" pitchFamily="2" charset="2"/>
                </a:rPr>
                <a:t>n</a:t>
              </a:r>
              <a:r>
                <a:rPr lang="en-US" altLang="en-US" baseline="-25000" dirty="0" smtClean="0">
                  <a:sym typeface="Wingdings" panose="05000000000000000000" pitchFamily="2" charset="2"/>
                </a:rPr>
                <a:t>2</a:t>
              </a:r>
              <a:endParaRPr lang="en-US" altLang="en-US" baseline="-25000" dirty="0"/>
            </a:p>
          </p:txBody>
        </p:sp>
      </p:grp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38658" y="143925"/>
            <a:ext cx="8705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Refractive Index</a:t>
            </a:r>
            <a:endParaRPr lang="en-US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5" name="Slide Number Placeholder 2"/>
          <p:cNvSpPr txBox="1">
            <a:spLocks/>
          </p:cNvSpPr>
          <p:nvPr/>
        </p:nvSpPr>
        <p:spPr bwMode="auto">
          <a:xfrm>
            <a:off x="8197850" y="6356350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Slide </a:t>
            </a:r>
            <a:fld id="{ECDE7EB1-239C-4F75-B308-5F612CF9FD73}" type="slidenum">
              <a:rPr lang="en-US" altLang="en-US" sz="1200" b="1">
                <a:latin typeface="Comic Sans MS" panose="030F0702030302020204" pitchFamily="66" charset="0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b="1">
              <a:latin typeface="Comic Sans MS" panose="030F0702030302020204" pitchFamily="66" charset="0"/>
            </a:endParaRPr>
          </a:p>
        </p:txBody>
      </p:sp>
      <p:sp>
        <p:nvSpPr>
          <p:cNvPr id="29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95288" y="6350494"/>
            <a:ext cx="7273056" cy="29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Oregon State University Department of Chemistry, Sleszynski, </a:t>
            </a:r>
            <a:r>
              <a:rPr lang="en-US" altLang="en-US" sz="1200" dirty="0">
                <a:latin typeface="Comic Sans MS" panose="030F0702030302020204" pitchFamily="66" charset="0"/>
              </a:rPr>
              <a:t>CH362,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IR Lecture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1080029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smtClean="0"/>
              <a:t>The speed of light a constant 3.00 x 10</a:t>
            </a:r>
            <a:r>
              <a:rPr lang="en-US" altLang="en-US" sz="2000" baseline="30000" dirty="0" smtClean="0"/>
              <a:t>8</a:t>
            </a:r>
            <a:r>
              <a:rPr lang="en-US" altLang="en-US" sz="2000" dirty="0" smtClean="0"/>
              <a:t> m/s </a:t>
            </a:r>
          </a:p>
          <a:p>
            <a:r>
              <a:rPr lang="en-US" altLang="en-US" sz="2000" dirty="0" smtClean="0">
                <a:sym typeface="Wingdings" panose="05000000000000000000" pitchFamily="2" charset="2"/>
              </a:rPr>
              <a:t>	Slower in denser material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618753"/>
              </p:ext>
            </p:extLst>
          </p:nvPr>
        </p:nvGraphicFramePr>
        <p:xfrm>
          <a:off x="3334663" y="4752176"/>
          <a:ext cx="4264660" cy="1341120"/>
        </p:xfrm>
        <a:graphic>
          <a:graphicData uri="http://schemas.openxmlformats.org/drawingml/2006/table">
            <a:tbl>
              <a:tblPr/>
              <a:tblGrid>
                <a:gridCol w="3319780">
                  <a:extLst>
                    <a:ext uri="{9D8B030D-6E8A-4147-A177-3AD203B41FA5}">
                      <a16:colId xmlns:a16="http://schemas.microsoft.com/office/drawing/2014/main" val="2010248571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5617622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Concentration</a:t>
                      </a:r>
                      <a:endParaRPr lang="en-US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Index</a:t>
                      </a:r>
                      <a:endParaRPr lang="en-US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127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mic Sans MS" panose="030F0702030302020204" pitchFamily="66" charset="0"/>
                        </a:rPr>
                        <a:t>10% Glucose solution in water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mic Sans MS" panose="030F0702030302020204" pitchFamily="66" charset="0"/>
                        </a:rPr>
                        <a:t>1.3477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144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mic Sans MS" panose="030F0702030302020204" pitchFamily="66" charset="0"/>
                        </a:rPr>
                        <a:t>20% Glucose solution in water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omic Sans MS" panose="030F0702030302020204" pitchFamily="66" charset="0"/>
                        </a:rPr>
                        <a:t>1.3635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671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mic Sans MS" panose="030F0702030302020204" pitchFamily="66" charset="0"/>
                        </a:rPr>
                        <a:t>60% Glucose solution in water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mic Sans MS" panose="030F0702030302020204" pitchFamily="66" charset="0"/>
                        </a:rPr>
                        <a:t>1.4394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921273"/>
                  </a:ext>
                </a:extLst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2718804" y="2599184"/>
            <a:ext cx="0" cy="1405880"/>
            <a:chOff x="1187624" y="2060848"/>
            <a:chExt cx="0" cy="1405880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V="1">
              <a:off x="1187624" y="2780928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lg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1187624" y="2060848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lg"/>
            </a:ln>
            <a:effectLst/>
          </p:spPr>
        </p:cxnSp>
      </p:grpSp>
      <p:sp>
        <p:nvSpPr>
          <p:cNvPr id="48" name="Rectangle 47"/>
          <p:cNvSpPr/>
          <p:nvPr/>
        </p:nvSpPr>
        <p:spPr>
          <a:xfrm>
            <a:off x="1190620" y="2420888"/>
            <a:ext cx="1164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sym typeface="Wingdings" panose="05000000000000000000" pitchFamily="2" charset="2"/>
              </a:rPr>
              <a:t>n</a:t>
            </a:r>
            <a:r>
              <a:rPr lang="en-US" altLang="en-US" baseline="-25000" dirty="0" smtClean="0">
                <a:sym typeface="Wingdings" panose="05000000000000000000" pitchFamily="2" charset="2"/>
              </a:rPr>
              <a:t>1</a:t>
            </a:r>
            <a:r>
              <a:rPr lang="en-US" altLang="en-US" dirty="0" smtClean="0">
                <a:sym typeface="Wingdings" panose="05000000000000000000" pitchFamily="2" charset="2"/>
              </a:rPr>
              <a:t> &gt; n</a:t>
            </a:r>
            <a:r>
              <a:rPr lang="en-US" altLang="en-US" baseline="-25000" dirty="0" smtClean="0">
                <a:sym typeface="Wingdings" panose="05000000000000000000" pitchFamily="2" charset="2"/>
              </a:rPr>
              <a:t>2</a:t>
            </a:r>
            <a:endParaRPr lang="en-US" altLang="en-US" baseline="-25000" dirty="0"/>
          </a:p>
        </p:txBody>
      </p:sp>
      <p:grpSp>
        <p:nvGrpSpPr>
          <p:cNvPr id="18432" name="Group 18431"/>
          <p:cNvGrpSpPr/>
          <p:nvPr/>
        </p:nvGrpSpPr>
        <p:grpSpPr>
          <a:xfrm>
            <a:off x="6607236" y="2571537"/>
            <a:ext cx="1341285" cy="1390394"/>
            <a:chOff x="4680012" y="1843448"/>
            <a:chExt cx="1341285" cy="1390394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rot="3660000" flipV="1">
              <a:off x="5040052" y="2420888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med" len="lg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17940000">
              <a:off x="5661257" y="2426357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med" len="lg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5340096" y="1843448"/>
              <a:ext cx="0" cy="10972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4800853" y="2926065"/>
              <a:ext cx="1211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Fiber optics</a:t>
              </a:r>
              <a:endParaRPr lang="en-US" sz="1400" baseline="-25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146687" y="2516689"/>
            <a:ext cx="605420" cy="1757750"/>
            <a:chOff x="1313471" y="1795046"/>
            <a:chExt cx="605420" cy="175775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rot="900000" flipV="1">
              <a:off x="1468974" y="2588640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med" len="lg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1500000" flipV="1">
              <a:off x="1733805" y="1816500"/>
              <a:ext cx="0" cy="82296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med" len="lg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V="1">
              <a:off x="1558065" y="1821944"/>
              <a:ext cx="0" cy="146304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50" name="Freeform 49"/>
            <p:cNvSpPr/>
            <p:nvPr/>
          </p:nvSpPr>
          <p:spPr bwMode="auto">
            <a:xfrm>
              <a:off x="1565184" y="2050466"/>
              <a:ext cx="198504" cy="87584"/>
            </a:xfrm>
            <a:custGeom>
              <a:avLst/>
              <a:gdLst>
                <a:gd name="connsiteX0" fmla="*/ 0 w 205740"/>
                <a:gd name="connsiteY0" fmla="*/ 10000 h 82390"/>
                <a:gd name="connsiteX1" fmla="*/ 118110 w 205740"/>
                <a:gd name="connsiteY1" fmla="*/ 6190 h 82390"/>
                <a:gd name="connsiteX2" fmla="*/ 205740 w 205740"/>
                <a:gd name="connsiteY2" fmla="*/ 82390 h 8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" h="82390">
                  <a:moveTo>
                    <a:pt x="0" y="10000"/>
                  </a:moveTo>
                  <a:cubicBezTo>
                    <a:pt x="41910" y="2062"/>
                    <a:pt x="83820" y="-5875"/>
                    <a:pt x="118110" y="6190"/>
                  </a:cubicBezTo>
                  <a:cubicBezTo>
                    <a:pt x="152400" y="18255"/>
                    <a:pt x="179070" y="50322"/>
                    <a:pt x="205740" y="8239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394512" y="3212976"/>
              <a:ext cx="171398" cy="75134"/>
            </a:xfrm>
            <a:custGeom>
              <a:avLst/>
              <a:gdLst>
                <a:gd name="connsiteX0" fmla="*/ 0 w 175260"/>
                <a:gd name="connsiteY0" fmla="*/ 0 h 34370"/>
                <a:gd name="connsiteX1" fmla="*/ 68580 w 175260"/>
                <a:gd name="connsiteY1" fmla="*/ 34290 h 34370"/>
                <a:gd name="connsiteX2" fmla="*/ 175260 w 175260"/>
                <a:gd name="connsiteY2" fmla="*/ 7620 h 3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260" h="34370">
                  <a:moveTo>
                    <a:pt x="0" y="0"/>
                  </a:moveTo>
                  <a:cubicBezTo>
                    <a:pt x="19685" y="16510"/>
                    <a:pt x="39370" y="33020"/>
                    <a:pt x="68580" y="34290"/>
                  </a:cubicBezTo>
                  <a:cubicBezTo>
                    <a:pt x="97790" y="35560"/>
                    <a:pt x="136525" y="21590"/>
                    <a:pt x="175260" y="762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13471" y="3245019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/>
                <a:t>θ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529544" y="1795046"/>
              <a:ext cx="389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/>
                <a:t>θ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123398" y="2552693"/>
            <a:ext cx="1056096" cy="1508005"/>
            <a:chOff x="2118360" y="1821944"/>
            <a:chExt cx="1056096" cy="1508005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rot="1800000" flipH="1" flipV="1">
              <a:off x="2253454" y="2552709"/>
              <a:ext cx="0" cy="77724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med" len="lg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3000000" flipV="1">
              <a:off x="2762976" y="1924933"/>
              <a:ext cx="0" cy="82296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med" len="lg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rot="18900000" flipH="1">
              <a:off x="2741284" y="2493236"/>
              <a:ext cx="0" cy="82296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med" len="lg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2447764" y="1821944"/>
              <a:ext cx="0" cy="146304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52" name="Freeform 51"/>
            <p:cNvSpPr/>
            <p:nvPr/>
          </p:nvSpPr>
          <p:spPr bwMode="auto">
            <a:xfrm>
              <a:off x="2118360" y="3181350"/>
              <a:ext cx="327660" cy="92761"/>
            </a:xfrm>
            <a:custGeom>
              <a:avLst/>
              <a:gdLst>
                <a:gd name="connsiteX0" fmla="*/ 0 w 327660"/>
                <a:gd name="connsiteY0" fmla="*/ 0 h 92761"/>
                <a:gd name="connsiteX1" fmla="*/ 140970 w 327660"/>
                <a:gd name="connsiteY1" fmla="*/ 91440 h 92761"/>
                <a:gd name="connsiteX2" fmla="*/ 327660 w 327660"/>
                <a:gd name="connsiteY2" fmla="*/ 45720 h 9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660" h="92761">
                  <a:moveTo>
                    <a:pt x="0" y="0"/>
                  </a:moveTo>
                  <a:cubicBezTo>
                    <a:pt x="43180" y="41910"/>
                    <a:pt x="86360" y="83820"/>
                    <a:pt x="140970" y="91440"/>
                  </a:cubicBezTo>
                  <a:cubicBezTo>
                    <a:pt x="195580" y="99060"/>
                    <a:pt x="261620" y="72390"/>
                    <a:pt x="327660" y="4572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449830" y="2104604"/>
              <a:ext cx="384810" cy="181396"/>
            </a:xfrm>
            <a:custGeom>
              <a:avLst/>
              <a:gdLst>
                <a:gd name="connsiteX0" fmla="*/ 0 w 384810"/>
                <a:gd name="connsiteY0" fmla="*/ 6136 h 181396"/>
                <a:gd name="connsiteX1" fmla="*/ 228600 w 384810"/>
                <a:gd name="connsiteY1" fmla="*/ 21376 h 181396"/>
                <a:gd name="connsiteX2" fmla="*/ 384810 w 384810"/>
                <a:gd name="connsiteY2" fmla="*/ 181396 h 18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810" h="181396">
                  <a:moveTo>
                    <a:pt x="0" y="6136"/>
                  </a:moveTo>
                  <a:cubicBezTo>
                    <a:pt x="82232" y="-849"/>
                    <a:pt x="164465" y="-7834"/>
                    <a:pt x="228600" y="21376"/>
                  </a:cubicBezTo>
                  <a:cubicBezTo>
                    <a:pt x="292735" y="50586"/>
                    <a:pt x="338772" y="115991"/>
                    <a:pt x="384810" y="18139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44388" y="2980333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/>
                <a:t>θ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424050" y="2096884"/>
              <a:ext cx="389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/>
                <a:t>θ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023060" y="2550033"/>
            <a:ext cx="1401156" cy="1463040"/>
            <a:chOff x="3095836" y="1821944"/>
            <a:chExt cx="1401156" cy="1463040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rot="3000000" flipV="1">
              <a:off x="3455876" y="2459806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med" len="lg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5400000" flipV="1">
              <a:off x="4076610" y="2240868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med" len="lg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18600000">
              <a:off x="3980823" y="2472298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med" len="lg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3707904" y="1821944"/>
              <a:ext cx="0" cy="146304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57" name="Freeform 56"/>
            <p:cNvSpPr/>
            <p:nvPr/>
          </p:nvSpPr>
          <p:spPr bwMode="auto">
            <a:xfrm>
              <a:off x="3242310" y="3002280"/>
              <a:ext cx="461010" cy="175260"/>
            </a:xfrm>
            <a:custGeom>
              <a:avLst/>
              <a:gdLst>
                <a:gd name="connsiteX0" fmla="*/ 0 w 461010"/>
                <a:gd name="connsiteY0" fmla="*/ 0 h 175260"/>
                <a:gd name="connsiteX1" fmla="*/ 186690 w 461010"/>
                <a:gd name="connsiteY1" fmla="*/ 133350 h 175260"/>
                <a:gd name="connsiteX2" fmla="*/ 461010 w 461010"/>
                <a:gd name="connsiteY2" fmla="*/ 175260 h 17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010" h="175260">
                  <a:moveTo>
                    <a:pt x="0" y="0"/>
                  </a:moveTo>
                  <a:cubicBezTo>
                    <a:pt x="54927" y="52070"/>
                    <a:pt x="109855" y="104140"/>
                    <a:pt x="186690" y="133350"/>
                  </a:cubicBezTo>
                  <a:cubicBezTo>
                    <a:pt x="263525" y="162560"/>
                    <a:pt x="362267" y="168910"/>
                    <a:pt x="461010" y="17526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53871" y="2860353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/>
                <a:t>θ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73123" y="2096879"/>
              <a:ext cx="8238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Critical Angle</a:t>
              </a:r>
              <a:endParaRPr lang="en-US" sz="1400" baseline="-25000" dirty="0"/>
            </a:p>
          </p:txBody>
        </p:sp>
      </p:grpSp>
      <p:grpSp>
        <p:nvGrpSpPr>
          <p:cNvPr id="18437" name="Group 18436"/>
          <p:cNvGrpSpPr/>
          <p:nvPr/>
        </p:nvGrpSpPr>
        <p:grpSpPr>
          <a:xfrm>
            <a:off x="361626" y="1711512"/>
            <a:ext cx="5506643" cy="707886"/>
            <a:chOff x="4654789" y="4699206"/>
            <a:chExt cx="5281808" cy="707886"/>
          </a:xfrm>
        </p:grpSpPr>
        <p:sp>
          <p:nvSpPr>
            <p:cNvPr id="73" name="Rectangle 72"/>
            <p:cNvSpPr/>
            <p:nvPr/>
          </p:nvSpPr>
          <p:spPr>
            <a:xfrm>
              <a:off x="4654789" y="4699206"/>
              <a:ext cx="528180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000" dirty="0" smtClean="0">
                  <a:sym typeface="Wingdings" panose="05000000000000000000" pitchFamily="2" charset="2"/>
                </a:rPr>
                <a:t> </a:t>
              </a:r>
              <a:r>
                <a:rPr lang="en-US" altLang="en-US" sz="2000" b="1" dirty="0" smtClean="0">
                  <a:sym typeface="Wingdings" panose="05000000000000000000" pitchFamily="2" charset="2"/>
                </a:rPr>
                <a:t>Refractive index</a:t>
              </a:r>
              <a:r>
                <a:rPr lang="en-US" altLang="en-US" sz="2000" dirty="0" smtClean="0">
                  <a:sym typeface="Wingdings" panose="05000000000000000000" pitchFamily="2" charset="2"/>
                </a:rPr>
                <a:t> n = c = speed in a vacuum </a:t>
              </a:r>
            </a:p>
            <a:p>
              <a:r>
                <a:rPr lang="en-US" altLang="en-US" sz="2000" dirty="0" smtClean="0">
                  <a:sym typeface="Wingdings" panose="05000000000000000000" pitchFamily="2" charset="2"/>
                </a:rPr>
                <a:t>		         </a:t>
              </a:r>
              <a:r>
                <a:rPr lang="en-US" altLang="en-US" sz="1400" dirty="0" smtClean="0">
                  <a:sym typeface="Wingdings" panose="05000000000000000000" pitchFamily="2" charset="2"/>
                </a:rPr>
                <a:t>  </a:t>
              </a:r>
              <a:r>
                <a:rPr lang="en-US" altLang="en-US" sz="2000" dirty="0" smtClean="0">
                  <a:sym typeface="Wingdings" panose="05000000000000000000" pitchFamily="2" charset="2"/>
                </a:rPr>
                <a:t>v      speed in media</a:t>
              </a:r>
              <a:endParaRPr lang="en-US" altLang="en-US" sz="2000" dirty="0"/>
            </a:p>
          </p:txBody>
        </p:sp>
        <p:cxnSp>
          <p:nvCxnSpPr>
            <p:cNvPr id="18436" name="Straight Connector 18435"/>
            <p:cNvCxnSpPr/>
            <p:nvPr/>
          </p:nvCxnSpPr>
          <p:spPr bwMode="auto">
            <a:xfrm>
              <a:off x="7200292" y="5049180"/>
              <a:ext cx="25202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7642955" y="5049180"/>
              <a:ext cx="201725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438" name="Rectangle 18437"/>
          <p:cNvSpPr/>
          <p:nvPr/>
        </p:nvSpPr>
        <p:spPr>
          <a:xfrm>
            <a:off x="6018718" y="1713002"/>
            <a:ext cx="2081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en-US" sz="2000" dirty="0" smtClean="0">
                <a:sym typeface="Wingdings" panose="05000000000000000000" pitchFamily="2" charset="2"/>
              </a:rPr>
              <a:t>vacuum n = 1 </a:t>
            </a:r>
          </a:p>
          <a:p>
            <a:pPr defTabSz="457200"/>
            <a:r>
              <a:rPr lang="en-US" altLang="en-US" sz="2000" dirty="0" smtClean="0">
                <a:sym typeface="Wingdings" panose="05000000000000000000" pitchFamily="2" charset="2"/>
              </a:rPr>
              <a:t>water n = 1.33</a:t>
            </a:r>
            <a:endParaRPr lang="en-US" altLang="en-US" sz="2000" dirty="0"/>
          </a:p>
        </p:txBody>
      </p:sp>
      <p:grpSp>
        <p:nvGrpSpPr>
          <p:cNvPr id="18439" name="Group 18438"/>
          <p:cNvGrpSpPr/>
          <p:nvPr/>
        </p:nvGrpSpPr>
        <p:grpSpPr>
          <a:xfrm>
            <a:off x="483470" y="2864083"/>
            <a:ext cx="1774638" cy="1200329"/>
            <a:chOff x="6721798" y="4518592"/>
            <a:chExt cx="1774638" cy="1200329"/>
          </a:xfrm>
        </p:grpSpPr>
        <p:sp>
          <p:nvSpPr>
            <p:cNvPr id="79" name="Rectangle 78"/>
            <p:cNvSpPr/>
            <p:nvPr/>
          </p:nvSpPr>
          <p:spPr>
            <a:xfrm>
              <a:off x="6721798" y="4518592"/>
              <a:ext cx="177463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dirty="0" smtClean="0">
                  <a:sym typeface="Wingdings" panose="05000000000000000000" pitchFamily="2" charset="2"/>
                </a:rPr>
                <a:t>Snell’s Law </a:t>
              </a:r>
            </a:p>
            <a:p>
              <a:r>
                <a:rPr lang="en-US" altLang="en-US" dirty="0" smtClean="0">
                  <a:sym typeface="Wingdings" panose="05000000000000000000" pitchFamily="2" charset="2"/>
                </a:rPr>
                <a:t>n</a:t>
              </a:r>
              <a:r>
                <a:rPr lang="en-US" altLang="en-US" baseline="-25000" dirty="0" smtClean="0">
                  <a:sym typeface="Wingdings" panose="05000000000000000000" pitchFamily="2" charset="2"/>
                </a:rPr>
                <a:t>1</a:t>
              </a:r>
              <a:r>
                <a:rPr lang="en-US" altLang="en-US" dirty="0" smtClean="0">
                  <a:sym typeface="Wingdings" panose="05000000000000000000" pitchFamily="2" charset="2"/>
                </a:rPr>
                <a:t> = sin </a:t>
              </a:r>
              <a:r>
                <a:rPr lang="el-GR" altLang="en-US" dirty="0" smtClean="0">
                  <a:sym typeface="Wingdings" panose="05000000000000000000" pitchFamily="2" charset="2"/>
                </a:rPr>
                <a:t>θ</a:t>
              </a:r>
              <a:r>
                <a:rPr lang="en-US" altLang="en-US" baseline="-25000" dirty="0" smtClean="0">
                  <a:sym typeface="Wingdings" panose="05000000000000000000" pitchFamily="2" charset="2"/>
                </a:rPr>
                <a:t>2</a:t>
              </a:r>
            </a:p>
            <a:p>
              <a:r>
                <a:rPr lang="en-US" altLang="en-US" dirty="0" smtClean="0">
                  <a:sym typeface="Wingdings" panose="05000000000000000000" pitchFamily="2" charset="2"/>
                </a:rPr>
                <a:t>n</a:t>
              </a:r>
              <a:r>
                <a:rPr lang="en-US" altLang="en-US" baseline="-25000" dirty="0" smtClean="0">
                  <a:sym typeface="Wingdings" panose="05000000000000000000" pitchFamily="2" charset="2"/>
                </a:rPr>
                <a:t>2     </a:t>
              </a:r>
              <a:r>
                <a:rPr lang="en-US" altLang="en-US" dirty="0" smtClean="0">
                  <a:sym typeface="Wingdings" panose="05000000000000000000" pitchFamily="2" charset="2"/>
                </a:rPr>
                <a:t>sin </a:t>
              </a:r>
              <a:r>
                <a:rPr lang="el-GR" altLang="en-US" dirty="0" smtClean="0">
                  <a:sym typeface="Wingdings" panose="05000000000000000000" pitchFamily="2" charset="2"/>
                </a:rPr>
                <a:t>θ</a:t>
              </a:r>
              <a:r>
                <a:rPr lang="en-US" altLang="en-US" baseline="-25000" dirty="0" smtClean="0">
                  <a:sym typeface="Wingdings" panose="05000000000000000000" pitchFamily="2" charset="2"/>
                </a:rPr>
                <a:t>1</a:t>
              </a:r>
              <a:endParaRPr lang="en-US" altLang="en-US" baseline="-25000" dirty="0"/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>
              <a:off x="7416316" y="5321808"/>
              <a:ext cx="73152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6817960" y="5321808"/>
              <a:ext cx="27432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440" name="Rectangle 18439"/>
          <p:cNvSpPr/>
          <p:nvPr/>
        </p:nvSpPr>
        <p:spPr>
          <a:xfrm>
            <a:off x="5823705" y="1084674"/>
            <a:ext cx="188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altLang="en-US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in a vacuum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311860" y="4356829"/>
            <a:ext cx="485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en-US" sz="2000" dirty="0">
                <a:sym typeface="Wingdings" panose="05000000000000000000" pitchFamily="2" charset="2"/>
              </a:rPr>
              <a:t>Refractive index is related to </a:t>
            </a:r>
            <a:r>
              <a:rPr lang="en-US" altLang="en-US" sz="2000" dirty="0" smtClean="0">
                <a:sym typeface="Wingdings" panose="05000000000000000000" pitchFamily="2" charset="2"/>
              </a:rPr>
              <a:t>density</a:t>
            </a:r>
            <a:endParaRPr lang="en-US" altLang="en-US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971600" y="4365104"/>
            <a:ext cx="1260140" cy="1446438"/>
            <a:chOff x="971600" y="4638359"/>
            <a:chExt cx="1260140" cy="1446438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1155428" y="4638359"/>
              <a:ext cx="548337" cy="1446438"/>
              <a:chOff x="-1080201" y="3459512"/>
              <a:chExt cx="1096272" cy="2891815"/>
            </a:xfrm>
          </p:grpSpPr>
          <p:sp>
            <p:nvSpPr>
              <p:cNvPr id="5" name="Freeform 4"/>
              <p:cNvSpPr/>
              <p:nvPr/>
            </p:nvSpPr>
            <p:spPr bwMode="auto">
              <a:xfrm>
                <a:off x="-1080201" y="3459512"/>
                <a:ext cx="554608" cy="2890982"/>
              </a:xfrm>
              <a:custGeom>
                <a:avLst/>
                <a:gdLst>
                  <a:gd name="connsiteX0" fmla="*/ 554608 w 554608"/>
                  <a:gd name="connsiteY0" fmla="*/ 0 h 2890982"/>
                  <a:gd name="connsiteX1" fmla="*/ 120499 w 554608"/>
                  <a:gd name="connsiteY1" fmla="*/ 748146 h 2890982"/>
                  <a:gd name="connsiteX2" fmla="*/ 427 w 554608"/>
                  <a:gd name="connsiteY2" fmla="*/ 1422400 h 2890982"/>
                  <a:gd name="connsiteX3" fmla="*/ 148208 w 554608"/>
                  <a:gd name="connsiteY3" fmla="*/ 2235200 h 2890982"/>
                  <a:gd name="connsiteX4" fmla="*/ 545372 w 554608"/>
                  <a:gd name="connsiteY4" fmla="*/ 2890982 h 289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608" h="2890982">
                    <a:moveTo>
                      <a:pt x="554608" y="0"/>
                    </a:moveTo>
                    <a:cubicBezTo>
                      <a:pt x="383735" y="255539"/>
                      <a:pt x="212862" y="511079"/>
                      <a:pt x="120499" y="748146"/>
                    </a:cubicBezTo>
                    <a:cubicBezTo>
                      <a:pt x="28136" y="985213"/>
                      <a:pt x="-4191" y="1174558"/>
                      <a:pt x="427" y="1422400"/>
                    </a:cubicBezTo>
                    <a:cubicBezTo>
                      <a:pt x="5045" y="1670242"/>
                      <a:pt x="57384" y="1990436"/>
                      <a:pt x="148208" y="2235200"/>
                    </a:cubicBezTo>
                    <a:cubicBezTo>
                      <a:pt x="239032" y="2479964"/>
                      <a:pt x="392202" y="2685473"/>
                      <a:pt x="545372" y="28909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 flipH="1">
                <a:off x="-538537" y="3460345"/>
                <a:ext cx="554608" cy="2890982"/>
              </a:xfrm>
              <a:custGeom>
                <a:avLst/>
                <a:gdLst>
                  <a:gd name="connsiteX0" fmla="*/ 554608 w 554608"/>
                  <a:gd name="connsiteY0" fmla="*/ 0 h 2890982"/>
                  <a:gd name="connsiteX1" fmla="*/ 120499 w 554608"/>
                  <a:gd name="connsiteY1" fmla="*/ 748146 h 2890982"/>
                  <a:gd name="connsiteX2" fmla="*/ 427 w 554608"/>
                  <a:gd name="connsiteY2" fmla="*/ 1422400 h 2890982"/>
                  <a:gd name="connsiteX3" fmla="*/ 148208 w 554608"/>
                  <a:gd name="connsiteY3" fmla="*/ 2235200 h 2890982"/>
                  <a:gd name="connsiteX4" fmla="*/ 545372 w 554608"/>
                  <a:gd name="connsiteY4" fmla="*/ 2890982 h 289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608" h="2890982">
                    <a:moveTo>
                      <a:pt x="554608" y="0"/>
                    </a:moveTo>
                    <a:cubicBezTo>
                      <a:pt x="383735" y="255539"/>
                      <a:pt x="212862" y="511079"/>
                      <a:pt x="120499" y="748146"/>
                    </a:cubicBezTo>
                    <a:cubicBezTo>
                      <a:pt x="28136" y="985213"/>
                      <a:pt x="-4191" y="1174558"/>
                      <a:pt x="427" y="1422400"/>
                    </a:cubicBezTo>
                    <a:cubicBezTo>
                      <a:pt x="5045" y="1670242"/>
                      <a:pt x="57384" y="1990436"/>
                      <a:pt x="148208" y="2235200"/>
                    </a:cubicBezTo>
                    <a:cubicBezTo>
                      <a:pt x="239032" y="2479964"/>
                      <a:pt x="392202" y="2685473"/>
                      <a:pt x="545372" y="28909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971600" y="4797152"/>
              <a:ext cx="1260140" cy="1116124"/>
              <a:chOff x="576137" y="3609813"/>
              <a:chExt cx="2519359" cy="2231431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630935" y="3609813"/>
                <a:ext cx="2464561" cy="1079726"/>
                <a:chOff x="649060" y="2043562"/>
                <a:chExt cx="2464561" cy="1079726"/>
              </a:xfrm>
            </p:grpSpPr>
            <p:cxnSp>
              <p:nvCxnSpPr>
                <p:cNvPr id="11" name="Straight Connector 10"/>
                <p:cNvCxnSpPr/>
                <p:nvPr/>
              </p:nvCxnSpPr>
              <p:spPr bwMode="auto">
                <a:xfrm>
                  <a:off x="649060" y="2043562"/>
                  <a:ext cx="66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13" name="Straight Connector 12"/>
                <p:cNvCxnSpPr/>
                <p:nvPr/>
              </p:nvCxnSpPr>
              <p:spPr bwMode="auto">
                <a:xfrm>
                  <a:off x="1276286" y="2043562"/>
                  <a:ext cx="541664" cy="20092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" name="Straight Connector 17"/>
                <p:cNvCxnSpPr/>
                <p:nvPr/>
              </p:nvCxnSpPr>
              <p:spPr bwMode="auto">
                <a:xfrm>
                  <a:off x="1871359" y="2262172"/>
                  <a:ext cx="1242262" cy="86111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</p:grpSp>
          <p:grpSp>
            <p:nvGrpSpPr>
              <p:cNvPr id="74" name="Group 73"/>
              <p:cNvGrpSpPr/>
              <p:nvPr/>
            </p:nvGrpSpPr>
            <p:grpSpPr>
              <a:xfrm flipV="1">
                <a:off x="576137" y="4764184"/>
                <a:ext cx="2519359" cy="1077060"/>
                <a:chOff x="600287" y="1826769"/>
                <a:chExt cx="2519359" cy="1077060"/>
              </a:xfrm>
            </p:grpSpPr>
            <p:cxnSp>
              <p:nvCxnSpPr>
                <p:cNvPr id="75" name="Straight Connector 74"/>
                <p:cNvCxnSpPr/>
                <p:nvPr/>
              </p:nvCxnSpPr>
              <p:spPr bwMode="auto">
                <a:xfrm>
                  <a:off x="600287" y="1826769"/>
                  <a:ext cx="66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1282312" y="1841788"/>
                  <a:ext cx="541664" cy="2009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/>
                <p:nvPr/>
              </p:nvCxnSpPr>
              <p:spPr bwMode="auto">
                <a:xfrm>
                  <a:off x="1877384" y="2042714"/>
                  <a:ext cx="1242262" cy="86111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27538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8438" grpId="0"/>
      <p:bldP spid="18440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38658" y="143925"/>
            <a:ext cx="8705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Refractometry</a:t>
            </a: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Instrument Design</a:t>
            </a:r>
            <a:endParaRPr lang="en-US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5" name="Slide Number Placeholder 2"/>
          <p:cNvSpPr txBox="1">
            <a:spLocks/>
          </p:cNvSpPr>
          <p:nvPr/>
        </p:nvSpPr>
        <p:spPr bwMode="auto">
          <a:xfrm>
            <a:off x="8197850" y="6356350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Slide </a:t>
            </a:r>
            <a:fld id="{ECDE7EB1-239C-4F75-B308-5F612CF9FD73}" type="slidenum">
              <a:rPr lang="en-US" altLang="en-US" sz="1200" b="1">
                <a:latin typeface="Comic Sans MS" panose="030F0702030302020204" pitchFamily="66" charset="0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b="1">
              <a:latin typeface="Comic Sans MS" panose="030F0702030302020204" pitchFamily="66" charset="0"/>
            </a:endParaRPr>
          </a:p>
        </p:txBody>
      </p:sp>
      <p:sp>
        <p:nvSpPr>
          <p:cNvPr id="29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95288" y="6350494"/>
            <a:ext cx="7273056" cy="29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Oregon State University Department of Chemistry, Sleszynski, </a:t>
            </a:r>
            <a:r>
              <a:rPr lang="en-US" altLang="en-US" sz="1200" dirty="0">
                <a:latin typeface="Comic Sans MS" panose="030F0702030302020204" pitchFamily="66" charset="0"/>
              </a:rPr>
              <a:t>CH362,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IR Lecture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64088" y="1088740"/>
            <a:ext cx="377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Visible</a:t>
            </a: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5536" y="1088740"/>
            <a:ext cx="4968552" cy="4334391"/>
            <a:chOff x="395536" y="1088740"/>
            <a:chExt cx="4968552" cy="43343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088740"/>
              <a:ext cx="4968552" cy="40895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35596" y="5146132"/>
              <a:ext cx="41404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http://www.refractometer.pl/Abbe-refractometer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9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368300" y="-27384"/>
            <a:ext cx="8775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Bond Distance and Vibrational </a:t>
            </a: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Standard Bonding Representation</a:t>
            </a:r>
            <a:endParaRPr lang="en-US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7" name="Slide Number Placeholder 2"/>
          <p:cNvSpPr txBox="1">
            <a:spLocks/>
          </p:cNvSpPr>
          <p:nvPr/>
        </p:nvSpPr>
        <p:spPr bwMode="auto">
          <a:xfrm>
            <a:off x="8197850" y="6356350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Slide </a:t>
            </a:r>
            <a:fld id="{D2235499-018B-45D1-8DB8-61970846EFAF}" type="slidenum">
              <a:rPr lang="en-US" altLang="en-US" sz="1200" b="1">
                <a:latin typeface="Comic Sans MS" panose="030F0702030302020204" pitchFamily="66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b="1">
              <a:latin typeface="Comic Sans MS" panose="030F0702030302020204" pitchFamily="66" charset="0"/>
            </a:endParaRPr>
          </a:p>
        </p:txBody>
      </p:sp>
      <p:sp>
        <p:nvSpPr>
          <p:cNvPr id="8198" name="Freeform 4"/>
          <p:cNvSpPr>
            <a:spLocks/>
          </p:cNvSpPr>
          <p:nvPr/>
        </p:nvSpPr>
        <p:spPr bwMode="auto">
          <a:xfrm>
            <a:off x="1249363" y="1182973"/>
            <a:ext cx="3084512" cy="2401888"/>
          </a:xfrm>
          <a:custGeom>
            <a:avLst/>
            <a:gdLst>
              <a:gd name="T0" fmla="*/ 0 w 3084946"/>
              <a:gd name="T1" fmla="*/ 0 h 2402246"/>
              <a:gd name="T2" fmla="*/ 101586 w 3084946"/>
              <a:gd name="T3" fmla="*/ 1791587 h 2402246"/>
              <a:gd name="T4" fmla="*/ 221643 w 3084946"/>
              <a:gd name="T5" fmla="*/ 2391861 h 2402246"/>
              <a:gd name="T6" fmla="*/ 443284 w 3084946"/>
              <a:gd name="T7" fmla="*/ 2142517 h 2402246"/>
              <a:gd name="T8" fmla="*/ 637219 w 3084946"/>
              <a:gd name="T9" fmla="*/ 1819292 h 2402246"/>
              <a:gd name="T10" fmla="*/ 812686 w 3084946"/>
              <a:gd name="T11" fmla="*/ 1616122 h 2402246"/>
              <a:gd name="T12" fmla="*/ 1071267 w 3084946"/>
              <a:gd name="T13" fmla="*/ 1449892 h 2402246"/>
              <a:gd name="T14" fmla="*/ 1514551 w 3084946"/>
              <a:gd name="T15" fmla="*/ 1403717 h 2402246"/>
              <a:gd name="T16" fmla="*/ 2262591 w 3084946"/>
              <a:gd name="T17" fmla="*/ 1376012 h 2402246"/>
              <a:gd name="T18" fmla="*/ 3084512 w 3084946"/>
              <a:gd name="T19" fmla="*/ 1357543 h 24022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84946" h="2402246">
                <a:moveTo>
                  <a:pt x="0" y="0"/>
                </a:moveTo>
                <a:cubicBezTo>
                  <a:pt x="32327" y="698115"/>
                  <a:pt x="64654" y="1393152"/>
                  <a:pt x="101600" y="1791855"/>
                </a:cubicBezTo>
                <a:cubicBezTo>
                  <a:pt x="138546" y="2190558"/>
                  <a:pt x="164716" y="2333722"/>
                  <a:pt x="221674" y="2392219"/>
                </a:cubicBezTo>
                <a:cubicBezTo>
                  <a:pt x="278632" y="2450716"/>
                  <a:pt x="374074" y="2238280"/>
                  <a:pt x="443346" y="2142837"/>
                </a:cubicBezTo>
                <a:cubicBezTo>
                  <a:pt x="512619" y="2047395"/>
                  <a:pt x="575733" y="1907310"/>
                  <a:pt x="637309" y="1819564"/>
                </a:cubicBezTo>
                <a:cubicBezTo>
                  <a:pt x="698885" y="1731819"/>
                  <a:pt x="740449" y="1677940"/>
                  <a:pt x="812800" y="1616364"/>
                </a:cubicBezTo>
                <a:cubicBezTo>
                  <a:pt x="885151" y="1554788"/>
                  <a:pt x="954424" y="1485515"/>
                  <a:pt x="1071418" y="1450109"/>
                </a:cubicBezTo>
                <a:cubicBezTo>
                  <a:pt x="1188412" y="1414703"/>
                  <a:pt x="1316182" y="1416242"/>
                  <a:pt x="1514764" y="1403927"/>
                </a:cubicBezTo>
                <a:cubicBezTo>
                  <a:pt x="1713346" y="1391612"/>
                  <a:pt x="2262909" y="1376218"/>
                  <a:pt x="2262909" y="1376218"/>
                </a:cubicBezTo>
                <a:lnTo>
                  <a:pt x="3084946" y="135774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9" name="Group 15"/>
          <p:cNvGrpSpPr>
            <a:grpSpLocks/>
          </p:cNvGrpSpPr>
          <p:nvPr/>
        </p:nvGrpSpPr>
        <p:grpSpPr bwMode="auto">
          <a:xfrm>
            <a:off x="381711" y="1160748"/>
            <a:ext cx="4168064" cy="2743200"/>
            <a:chOff x="511101" y="2312876"/>
            <a:chExt cx="4168911" cy="2743200"/>
          </a:xfrm>
        </p:grpSpPr>
        <p:grpSp>
          <p:nvGrpSpPr>
            <p:cNvPr id="8252" name="Group 3"/>
            <p:cNvGrpSpPr>
              <a:grpSpLocks/>
            </p:cNvGrpSpPr>
            <p:nvPr/>
          </p:nvGrpSpPr>
          <p:grpSpPr bwMode="auto">
            <a:xfrm>
              <a:off x="1022412" y="2312876"/>
              <a:ext cx="3657600" cy="2743200"/>
              <a:chOff x="1022412" y="3284984"/>
              <a:chExt cx="3657600" cy="2743200"/>
            </a:xfrm>
          </p:grpSpPr>
          <p:cxnSp>
            <p:nvCxnSpPr>
              <p:cNvPr id="8255" name="Straight Connector 2"/>
              <p:cNvCxnSpPr>
                <a:cxnSpLocks noChangeShapeType="1"/>
              </p:cNvCxnSpPr>
              <p:nvPr/>
            </p:nvCxnSpPr>
            <p:spPr bwMode="auto">
              <a:xfrm>
                <a:off x="1223628" y="3284984"/>
                <a:ext cx="0" cy="27432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56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2851212" y="2827784"/>
                <a:ext cx="0" cy="3657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253" name="TextBox 13"/>
            <p:cNvSpPr txBox="1">
              <a:spLocks noChangeArrowheads="1"/>
            </p:cNvSpPr>
            <p:nvPr/>
          </p:nvSpPr>
          <p:spPr bwMode="auto">
            <a:xfrm>
              <a:off x="3120355" y="3717044"/>
              <a:ext cx="1523708" cy="338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572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572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Comic Sans MS" panose="030F0702030302020204" pitchFamily="66" charset="0"/>
                </a:rPr>
                <a:t>Distance</a:t>
              </a:r>
              <a:endParaRPr lang="en-US" altLang="en-US" sz="16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254" name="TextBox 13"/>
            <p:cNvSpPr txBox="1">
              <a:spLocks noChangeArrowheads="1"/>
            </p:cNvSpPr>
            <p:nvPr/>
          </p:nvSpPr>
          <p:spPr bwMode="auto">
            <a:xfrm rot="16200000">
              <a:off x="32174" y="3367867"/>
              <a:ext cx="151185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572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572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latin typeface="Comic Sans MS" panose="030F0702030302020204" pitchFamily="66" charset="0"/>
                </a:rPr>
                <a:t>Energy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mic Sans MS" panose="030F0702030302020204" pitchFamily="66" charset="0"/>
                </a:rPr>
                <a:t>neg</a:t>
              </a:r>
              <a:r>
                <a:rPr lang="en-US" altLang="en-US" sz="1400" dirty="0">
                  <a:latin typeface="Comic Sans MS" panose="030F0702030302020204" pitchFamily="66" charset="0"/>
                </a:rPr>
                <a:t>	</a:t>
              </a:r>
              <a:r>
                <a:rPr lang="en-US" altLang="en-US" sz="1400" dirty="0" smtClean="0">
                  <a:latin typeface="Comic Sans MS" panose="030F0702030302020204" pitchFamily="66" charset="0"/>
                </a:rPr>
                <a:t> 0</a:t>
              </a:r>
              <a:r>
                <a:rPr lang="en-US" altLang="en-US" sz="1400" dirty="0">
                  <a:latin typeface="Comic Sans MS" panose="030F0702030302020204" pitchFamily="66" charset="0"/>
                </a:rPr>
                <a:t>	</a:t>
              </a:r>
              <a:r>
                <a:rPr lang="en-US" altLang="en-US" sz="1400" dirty="0" err="1">
                  <a:latin typeface="Comic Sans MS" panose="030F0702030302020204" pitchFamily="66" charset="0"/>
                </a:rPr>
                <a:t>pos</a:t>
              </a:r>
              <a:endParaRPr lang="en-US" altLang="en-US" sz="1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46200" y="1181386"/>
            <a:ext cx="1584325" cy="373062"/>
            <a:chOff x="2519772" y="1772816"/>
            <a:chExt cx="1584176" cy="372507"/>
          </a:xfrm>
        </p:grpSpPr>
        <p:sp>
          <p:nvSpPr>
            <p:cNvPr id="8248" name="TextBox 13"/>
            <p:cNvSpPr txBox="1">
              <a:spLocks noChangeArrowheads="1"/>
            </p:cNvSpPr>
            <p:nvPr/>
          </p:nvSpPr>
          <p:spPr bwMode="auto">
            <a:xfrm>
              <a:off x="2519772" y="1775991"/>
              <a:ext cx="306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572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572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Comic Sans MS" panose="030F0702030302020204" pitchFamily="66" charset="0"/>
                </a:rPr>
                <a:t>H</a:t>
              </a:r>
              <a:endParaRPr lang="en-US" altLang="en-US" sz="18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249" name="TextBox 13"/>
            <p:cNvSpPr txBox="1">
              <a:spLocks noChangeArrowheads="1"/>
            </p:cNvSpPr>
            <p:nvPr/>
          </p:nvSpPr>
          <p:spPr bwMode="auto">
            <a:xfrm>
              <a:off x="3626110" y="1772816"/>
              <a:ext cx="477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572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572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Comic Sans MS" panose="030F0702030302020204" pitchFamily="66" charset="0"/>
                </a:rPr>
                <a:t>Cl</a:t>
              </a:r>
              <a:endParaRPr lang="en-US" altLang="en-US" sz="18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8250" name="Straight Arrow Connector 17"/>
            <p:cNvCxnSpPr>
              <a:cxnSpLocks noChangeShapeType="1"/>
            </p:cNvCxnSpPr>
            <p:nvPr/>
          </p:nvCxnSpPr>
          <p:spPr bwMode="auto">
            <a:xfrm flipH="1" flipV="1">
              <a:off x="3395663" y="1938779"/>
              <a:ext cx="276225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1" name="Straight Arrow Connector 31"/>
            <p:cNvCxnSpPr>
              <a:cxnSpLocks noChangeShapeType="1"/>
            </p:cNvCxnSpPr>
            <p:nvPr/>
          </p:nvCxnSpPr>
          <p:spPr bwMode="auto">
            <a:xfrm flipV="1">
              <a:off x="2819400" y="1939504"/>
              <a:ext cx="276225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24013" y="1562386"/>
            <a:ext cx="935037" cy="373062"/>
            <a:chOff x="2843808" y="2025229"/>
            <a:chExt cx="936104" cy="372507"/>
          </a:xfrm>
        </p:grpSpPr>
        <p:sp>
          <p:nvSpPr>
            <p:cNvPr id="8245" name="TextBox 13"/>
            <p:cNvSpPr txBox="1">
              <a:spLocks noChangeArrowheads="1"/>
            </p:cNvSpPr>
            <p:nvPr/>
          </p:nvSpPr>
          <p:spPr bwMode="auto">
            <a:xfrm>
              <a:off x="2843808" y="2028404"/>
              <a:ext cx="306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572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572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Comic Sans MS" panose="030F0702030302020204" pitchFamily="66" charset="0"/>
                </a:rPr>
                <a:t>H</a:t>
              </a:r>
              <a:endParaRPr lang="en-US" altLang="en-US" sz="18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246" name="TextBox 13"/>
            <p:cNvSpPr txBox="1">
              <a:spLocks noChangeArrowheads="1"/>
            </p:cNvSpPr>
            <p:nvPr/>
          </p:nvSpPr>
          <p:spPr bwMode="auto">
            <a:xfrm>
              <a:off x="3383037" y="2025229"/>
              <a:ext cx="3968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572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572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Comic Sans MS" panose="030F0702030302020204" pitchFamily="66" charset="0"/>
                </a:rPr>
                <a:t>Cl</a:t>
              </a:r>
              <a:endParaRPr lang="en-US" altLang="en-US" sz="18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8247" name="Straight Connector 19"/>
            <p:cNvCxnSpPr>
              <a:cxnSpLocks noChangeShapeType="1"/>
            </p:cNvCxnSpPr>
            <p:nvPr/>
          </p:nvCxnSpPr>
          <p:spPr bwMode="auto">
            <a:xfrm>
              <a:off x="3164285" y="2204864"/>
              <a:ext cx="255587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341438" y="2997486"/>
            <a:ext cx="544512" cy="684212"/>
            <a:chOff x="1341153" y="3356992"/>
            <a:chExt cx="545145" cy="684076"/>
          </a:xfrm>
        </p:grpSpPr>
        <p:cxnSp>
          <p:nvCxnSpPr>
            <p:cNvPr id="8238" name="Straight Connector 14"/>
            <p:cNvCxnSpPr>
              <a:cxnSpLocks noChangeShapeType="1"/>
            </p:cNvCxnSpPr>
            <p:nvPr/>
          </p:nvCxnSpPr>
          <p:spPr bwMode="auto">
            <a:xfrm>
              <a:off x="1418878" y="3789040"/>
              <a:ext cx="201168" cy="0"/>
            </a:xfrm>
            <a:prstGeom prst="line">
              <a:avLst/>
            </a:prstGeom>
            <a:noFill/>
            <a:ln w="158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9" name="Straight Connector 21"/>
            <p:cNvCxnSpPr>
              <a:cxnSpLocks noChangeShapeType="1"/>
            </p:cNvCxnSpPr>
            <p:nvPr/>
          </p:nvCxnSpPr>
          <p:spPr bwMode="auto">
            <a:xfrm>
              <a:off x="1382242" y="3681028"/>
              <a:ext cx="320040" cy="0"/>
            </a:xfrm>
            <a:prstGeom prst="line">
              <a:avLst/>
            </a:prstGeom>
            <a:noFill/>
            <a:ln w="158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0" name="Straight Connector 22"/>
            <p:cNvCxnSpPr>
              <a:cxnSpLocks noChangeShapeType="1"/>
            </p:cNvCxnSpPr>
            <p:nvPr/>
          </p:nvCxnSpPr>
          <p:spPr bwMode="auto">
            <a:xfrm>
              <a:off x="1434270" y="3861048"/>
              <a:ext cx="146050" cy="0"/>
            </a:xfrm>
            <a:prstGeom prst="line">
              <a:avLst/>
            </a:prstGeom>
            <a:noFill/>
            <a:ln w="158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1" name="Straight Connector 24"/>
            <p:cNvCxnSpPr>
              <a:cxnSpLocks noChangeShapeType="1"/>
            </p:cNvCxnSpPr>
            <p:nvPr/>
          </p:nvCxnSpPr>
          <p:spPr bwMode="auto">
            <a:xfrm>
              <a:off x="1382242" y="3573016"/>
              <a:ext cx="384048" cy="0"/>
            </a:xfrm>
            <a:prstGeom prst="line">
              <a:avLst/>
            </a:prstGeom>
            <a:noFill/>
            <a:ln w="158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2" name="Straight Connector 25"/>
            <p:cNvCxnSpPr>
              <a:cxnSpLocks noChangeShapeType="1"/>
            </p:cNvCxnSpPr>
            <p:nvPr/>
          </p:nvCxnSpPr>
          <p:spPr bwMode="auto">
            <a:xfrm>
              <a:off x="1369156" y="3465004"/>
              <a:ext cx="448056" cy="0"/>
            </a:xfrm>
            <a:prstGeom prst="line">
              <a:avLst/>
            </a:prstGeom>
            <a:noFill/>
            <a:ln w="158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3" name="Straight Connector 26"/>
            <p:cNvCxnSpPr>
              <a:cxnSpLocks noChangeShapeType="1"/>
            </p:cNvCxnSpPr>
            <p:nvPr/>
          </p:nvCxnSpPr>
          <p:spPr bwMode="auto">
            <a:xfrm>
              <a:off x="1355946" y="3356992"/>
              <a:ext cx="530352" cy="0"/>
            </a:xfrm>
            <a:prstGeom prst="line">
              <a:avLst/>
            </a:prstGeom>
            <a:noFill/>
            <a:ln w="158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4" name="Straight Connector 47"/>
            <p:cNvCxnSpPr>
              <a:cxnSpLocks noChangeShapeType="1"/>
            </p:cNvCxnSpPr>
            <p:nvPr/>
          </p:nvCxnSpPr>
          <p:spPr bwMode="auto">
            <a:xfrm>
              <a:off x="1341153" y="4041068"/>
              <a:ext cx="365125" cy="0"/>
            </a:xfrm>
            <a:prstGeom prst="line">
              <a:avLst/>
            </a:prstGeom>
            <a:noFill/>
            <a:ln w="15875" algn="ctr">
              <a:solidFill>
                <a:srgbClr val="0070C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52838" y="1209961"/>
            <a:ext cx="936625" cy="373062"/>
            <a:chOff x="2843808" y="2300409"/>
            <a:chExt cx="936104" cy="372507"/>
          </a:xfrm>
        </p:grpSpPr>
        <p:pic>
          <p:nvPicPr>
            <p:cNvPr id="8235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5" t="2708" r="35568" b="8913"/>
            <a:stretch>
              <a:fillRect/>
            </a:stretch>
          </p:blipFill>
          <p:spPr bwMode="auto">
            <a:xfrm rot="-5400000">
              <a:off x="3255264" y="2338222"/>
              <a:ext cx="89719" cy="29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6" name="TextBox 13"/>
            <p:cNvSpPr txBox="1">
              <a:spLocks noChangeArrowheads="1"/>
            </p:cNvSpPr>
            <p:nvPr/>
          </p:nvSpPr>
          <p:spPr bwMode="auto">
            <a:xfrm>
              <a:off x="2843808" y="2303584"/>
              <a:ext cx="306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572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572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Comic Sans MS" panose="030F0702030302020204" pitchFamily="66" charset="0"/>
                </a:rPr>
                <a:t>H</a:t>
              </a:r>
              <a:endParaRPr lang="en-US" altLang="en-US" sz="18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237" name="TextBox 13"/>
            <p:cNvSpPr txBox="1">
              <a:spLocks noChangeArrowheads="1"/>
            </p:cNvSpPr>
            <p:nvPr/>
          </p:nvSpPr>
          <p:spPr bwMode="auto">
            <a:xfrm>
              <a:off x="3383037" y="2300409"/>
              <a:ext cx="3968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572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572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Comic Sans MS" panose="030F0702030302020204" pitchFamily="66" charset="0"/>
                </a:rPr>
                <a:t>Cl</a:t>
              </a:r>
              <a:endParaRPr lang="en-US" altLang="en-US" sz="18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544888" y="1498886"/>
            <a:ext cx="1152525" cy="371475"/>
            <a:chOff x="2735796" y="2588441"/>
            <a:chExt cx="1152128" cy="372507"/>
          </a:xfrm>
        </p:grpSpPr>
        <p:cxnSp>
          <p:nvCxnSpPr>
            <p:cNvPr id="8230" name="Straight Arrow Connector 42"/>
            <p:cNvCxnSpPr>
              <a:cxnSpLocks noChangeShapeType="1"/>
            </p:cNvCxnSpPr>
            <p:nvPr/>
          </p:nvCxnSpPr>
          <p:spPr bwMode="auto">
            <a:xfrm flipH="1" flipV="1">
              <a:off x="3611699" y="2780928"/>
              <a:ext cx="276225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1" name="Straight Arrow Connector 43"/>
            <p:cNvCxnSpPr>
              <a:cxnSpLocks noChangeShapeType="1"/>
            </p:cNvCxnSpPr>
            <p:nvPr/>
          </p:nvCxnSpPr>
          <p:spPr bwMode="auto">
            <a:xfrm flipV="1">
              <a:off x="2735796" y="2780928"/>
              <a:ext cx="276225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232" name="Picture 46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5" t="2708" r="35568" b="8913"/>
            <a:stretch>
              <a:fillRect/>
            </a:stretch>
          </p:blipFill>
          <p:spPr bwMode="auto">
            <a:xfrm rot="-5400000">
              <a:off x="3250429" y="2680608"/>
              <a:ext cx="89719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3" name="TextBox 13"/>
            <p:cNvSpPr txBox="1">
              <a:spLocks noChangeArrowheads="1"/>
            </p:cNvSpPr>
            <p:nvPr/>
          </p:nvSpPr>
          <p:spPr bwMode="auto">
            <a:xfrm>
              <a:off x="2933465" y="2591616"/>
              <a:ext cx="306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572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572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Comic Sans MS" panose="030F0702030302020204" pitchFamily="66" charset="0"/>
                </a:rPr>
                <a:t>H</a:t>
              </a:r>
              <a:endParaRPr lang="en-US" altLang="en-US" sz="18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234" name="TextBox 13"/>
            <p:cNvSpPr txBox="1">
              <a:spLocks noChangeArrowheads="1"/>
            </p:cNvSpPr>
            <p:nvPr/>
          </p:nvSpPr>
          <p:spPr bwMode="auto">
            <a:xfrm>
              <a:off x="3311860" y="2588441"/>
              <a:ext cx="3968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572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572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Comic Sans MS" panose="030F0702030302020204" pitchFamily="66" charset="0"/>
                </a:rPr>
                <a:t>Cl</a:t>
              </a:r>
              <a:endParaRPr lang="en-US" altLang="en-US" sz="18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328988" y="1749711"/>
            <a:ext cx="1536700" cy="373062"/>
            <a:chOff x="2519772" y="2840469"/>
            <a:chExt cx="1536365" cy="372507"/>
          </a:xfrm>
        </p:grpSpPr>
        <p:cxnSp>
          <p:nvCxnSpPr>
            <p:cNvPr id="8225" name="Straight Arrow Connector 34"/>
            <p:cNvCxnSpPr>
              <a:cxnSpLocks noChangeShapeType="1"/>
            </p:cNvCxnSpPr>
            <p:nvPr/>
          </p:nvCxnSpPr>
          <p:spPr bwMode="auto">
            <a:xfrm flipH="1" flipV="1">
              <a:off x="2519772" y="3032956"/>
              <a:ext cx="276225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6" name="Straight Arrow Connector 35"/>
            <p:cNvCxnSpPr>
              <a:cxnSpLocks noChangeShapeType="1"/>
            </p:cNvCxnSpPr>
            <p:nvPr/>
          </p:nvCxnSpPr>
          <p:spPr bwMode="auto">
            <a:xfrm flipV="1">
              <a:off x="3779912" y="3032956"/>
              <a:ext cx="276225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227" name="Picture 5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5" t="2708" r="35568" b="8913"/>
            <a:stretch>
              <a:fillRect/>
            </a:stretch>
          </p:blipFill>
          <p:spPr bwMode="auto">
            <a:xfrm rot="-5400000">
              <a:off x="3254424" y="2795476"/>
              <a:ext cx="8971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8" name="TextBox 13"/>
            <p:cNvSpPr txBox="1">
              <a:spLocks noChangeArrowheads="1"/>
            </p:cNvSpPr>
            <p:nvPr/>
          </p:nvSpPr>
          <p:spPr bwMode="auto">
            <a:xfrm>
              <a:off x="2753445" y="2843644"/>
              <a:ext cx="306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572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572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Comic Sans MS" panose="030F0702030302020204" pitchFamily="66" charset="0"/>
                </a:rPr>
                <a:t>H</a:t>
              </a:r>
              <a:endParaRPr lang="en-US" altLang="en-US" sz="18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229" name="TextBox 13"/>
            <p:cNvSpPr txBox="1">
              <a:spLocks noChangeArrowheads="1"/>
            </p:cNvSpPr>
            <p:nvPr/>
          </p:nvSpPr>
          <p:spPr bwMode="auto">
            <a:xfrm>
              <a:off x="3455876" y="2840469"/>
              <a:ext cx="3968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572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572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Comic Sans MS" panose="030F0702030302020204" pitchFamily="66" charset="0"/>
                </a:rPr>
                <a:t>Cl</a:t>
              </a:r>
              <a:endParaRPr lang="en-US" altLang="en-US" sz="18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50963" y="3609020"/>
            <a:ext cx="1524000" cy="575915"/>
            <a:chOff x="1350989" y="3969153"/>
            <a:chExt cx="1523398" cy="575971"/>
          </a:xfrm>
        </p:grpSpPr>
        <p:sp>
          <p:nvSpPr>
            <p:cNvPr id="8223" name="TextBox 13"/>
            <p:cNvSpPr txBox="1">
              <a:spLocks noChangeArrowheads="1"/>
            </p:cNvSpPr>
            <p:nvPr/>
          </p:nvSpPr>
          <p:spPr bwMode="auto">
            <a:xfrm>
              <a:off x="1350989" y="4237350"/>
              <a:ext cx="1523398" cy="30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572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572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mic Sans MS" panose="030F0702030302020204" pitchFamily="66" charset="0"/>
                </a:rPr>
                <a:t>Bond distance</a:t>
              </a:r>
              <a:endParaRPr lang="en-US" altLang="en-US" sz="1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8224" name="Straight Connector 21"/>
            <p:cNvCxnSpPr>
              <a:cxnSpLocks noChangeShapeType="1"/>
            </p:cNvCxnSpPr>
            <p:nvPr/>
          </p:nvCxnSpPr>
          <p:spPr bwMode="auto">
            <a:xfrm rot="5400000">
              <a:off x="1347323" y="4115471"/>
              <a:ext cx="292636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059238" y="2339588"/>
            <a:ext cx="5049837" cy="3717618"/>
            <a:chOff x="4059524" y="2628199"/>
            <a:chExt cx="5048980" cy="3717125"/>
          </a:xfrm>
        </p:grpSpPr>
        <p:pic>
          <p:nvPicPr>
            <p:cNvPr id="8220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524" y="2924944"/>
              <a:ext cx="5048980" cy="3220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1" name="Rectangle 4"/>
            <p:cNvSpPr>
              <a:spLocks noChangeArrowheads="1"/>
            </p:cNvSpPr>
            <p:nvPr/>
          </p:nvSpPr>
          <p:spPr bwMode="auto">
            <a:xfrm>
              <a:off x="4758977" y="6083714"/>
              <a:ext cx="402549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latin typeface="Comic Sans MS" panose="030F0702030302020204" pitchFamily="66" charset="0"/>
                </a:rPr>
                <a:t>https://www.azom.com/article.aspx?ArticleID=15226</a:t>
              </a:r>
            </a:p>
          </p:txBody>
        </p:sp>
        <p:sp>
          <p:nvSpPr>
            <p:cNvPr id="8222" name="Rectangle 3"/>
            <p:cNvSpPr>
              <a:spLocks noChangeArrowheads="1"/>
            </p:cNvSpPr>
            <p:nvPr/>
          </p:nvSpPr>
          <p:spPr bwMode="auto">
            <a:xfrm>
              <a:off x="4705332" y="2628199"/>
              <a:ext cx="4259156" cy="369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i="1" dirty="0" smtClean="0">
                  <a:latin typeface="Comic Sans MS" panose="030F0702030302020204" pitchFamily="66" charset="0"/>
                </a:rPr>
                <a:t>Infrared spectrum </a:t>
              </a:r>
              <a:r>
                <a:rPr lang="en-US" altLang="en-US" sz="1800" b="1" i="1" dirty="0">
                  <a:latin typeface="Comic Sans MS" panose="030F0702030302020204" pitchFamily="66" charset="0"/>
                </a:rPr>
                <a:t>of </a:t>
              </a:r>
              <a:r>
                <a:rPr lang="en-US" altLang="en-US" sz="1800" b="1" i="1" dirty="0" err="1">
                  <a:latin typeface="Comic Sans MS" panose="030F0702030302020204" pitchFamily="66" charset="0"/>
                </a:rPr>
                <a:t>HCl</a:t>
              </a:r>
              <a:r>
                <a:rPr lang="en-US" altLang="en-US" sz="1800" b="1" i="1" dirty="0">
                  <a:latin typeface="Comic Sans MS" panose="030F0702030302020204" pitchFamily="66" charset="0"/>
                </a:rPr>
                <a:t> gas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764463" y="4112518"/>
            <a:ext cx="1308100" cy="531813"/>
            <a:chOff x="7812360" y="4448822"/>
            <a:chExt cx="1307963" cy="531204"/>
          </a:xfrm>
        </p:grpSpPr>
        <p:grpSp>
          <p:nvGrpSpPr>
            <p:cNvPr id="8214" name="Group 8"/>
            <p:cNvGrpSpPr>
              <a:grpSpLocks/>
            </p:cNvGrpSpPr>
            <p:nvPr/>
          </p:nvGrpSpPr>
          <p:grpSpPr bwMode="auto">
            <a:xfrm>
              <a:off x="7812360" y="4451676"/>
              <a:ext cx="1044116" cy="528350"/>
              <a:chOff x="503548" y="5452406"/>
              <a:chExt cx="1044116" cy="528350"/>
            </a:xfrm>
          </p:grpSpPr>
          <p:sp>
            <p:nvSpPr>
              <p:cNvPr id="8218" name="Rectangle 3"/>
              <p:cNvSpPr>
                <a:spLocks noChangeArrowheads="1"/>
              </p:cNvSpPr>
              <p:nvPr/>
            </p:nvSpPr>
            <p:spPr bwMode="auto">
              <a:xfrm>
                <a:off x="787518" y="5549170"/>
                <a:ext cx="76014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Cl vs</a:t>
                </a:r>
                <a:endParaRPr lang="en-US" altLang="en-US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19" name="Rectangle 3"/>
              <p:cNvSpPr>
                <a:spLocks noChangeArrowheads="1"/>
              </p:cNvSpPr>
              <p:nvPr/>
            </p:nvSpPr>
            <p:spPr bwMode="auto">
              <a:xfrm>
                <a:off x="503548" y="5452406"/>
                <a:ext cx="487146" cy="52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9pPr>
              </a:lstStyle>
              <a:p>
                <a:pPr algn="r"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en-US" altLang="en-US" sz="1000" b="1" i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17</a:t>
                </a:r>
              </a:p>
              <a:p>
                <a:pPr algn="r"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en-US" altLang="en-US" sz="1000" b="1" i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35</a:t>
                </a:r>
                <a:endParaRPr lang="en-US" altLang="en-US" sz="10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8215" name="Group 68"/>
            <p:cNvGrpSpPr>
              <a:grpSpLocks/>
            </p:cNvGrpSpPr>
            <p:nvPr/>
          </p:nvGrpSpPr>
          <p:grpSpPr bwMode="auto">
            <a:xfrm>
              <a:off x="8424428" y="4448822"/>
              <a:ext cx="695895" cy="528350"/>
              <a:chOff x="539552" y="5452406"/>
              <a:chExt cx="695895" cy="528350"/>
            </a:xfrm>
          </p:grpSpPr>
          <p:sp>
            <p:nvSpPr>
              <p:cNvPr id="8216" name="Rectangle 3"/>
              <p:cNvSpPr>
                <a:spLocks noChangeArrowheads="1"/>
              </p:cNvSpPr>
              <p:nvPr/>
            </p:nvSpPr>
            <p:spPr bwMode="auto">
              <a:xfrm>
                <a:off x="827584" y="5549170"/>
                <a:ext cx="40786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i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Cl</a:t>
                </a:r>
                <a:endParaRPr lang="en-US" altLang="en-US" sz="14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17" name="Rectangle 3"/>
              <p:cNvSpPr>
                <a:spLocks noChangeArrowheads="1"/>
              </p:cNvSpPr>
              <p:nvPr/>
            </p:nvSpPr>
            <p:spPr bwMode="auto">
              <a:xfrm>
                <a:off x="539552" y="5452406"/>
                <a:ext cx="487146" cy="52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Osaka" pitchFamily="1" charset="-128"/>
                  </a:defRPr>
                </a:lvl9pPr>
              </a:lstStyle>
              <a:p>
                <a:pPr algn="r"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en-US" altLang="en-US" sz="1000" b="1" i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17</a:t>
                </a:r>
              </a:p>
              <a:p>
                <a:pPr algn="r"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en-US" altLang="en-US" sz="1000" b="1" i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37</a:t>
                </a:r>
                <a:endParaRPr lang="en-US" altLang="en-US" sz="10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5076056" y="5605499"/>
            <a:ext cx="12594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1 / </a:t>
            </a:r>
            <a:r>
              <a:rPr lang="el-GR" altLang="en-US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λ</a:t>
            </a:r>
            <a:r>
              <a:rPr lang="en-US" altLang="en-US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(cm</a:t>
            </a:r>
            <a:r>
              <a:rPr lang="en-US" altLang="en-US" sz="1400" b="1" i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r>
              <a:rPr lang="en-US" altLang="en-US" sz="1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5288" y="4519129"/>
            <a:ext cx="40259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9pPr>
          </a:lstStyle>
          <a:p>
            <a:pPr eaLnBrk="1" hangingPunct="1"/>
            <a:r>
              <a:rPr lang="en-US" altLang="en-US" b="1" i="1" dirty="0"/>
              <a:t>Quantized!</a:t>
            </a:r>
          </a:p>
          <a:p>
            <a:pPr eaLnBrk="1" hangingPunct="1"/>
            <a:r>
              <a:rPr lang="el-GR" altLang="en-US" b="1" i="1" dirty="0"/>
              <a:t>ν</a:t>
            </a:r>
            <a:r>
              <a:rPr lang="en-US" altLang="en-US" b="1" i="1" dirty="0"/>
              <a:t> = </a:t>
            </a:r>
            <a:r>
              <a:rPr lang="en-US" altLang="en-US" b="1" i="1" dirty="0" smtClean="0"/>
              <a:t>1/(2</a:t>
            </a:r>
            <a:r>
              <a:rPr lang="el-GR" altLang="en-US" b="1" i="1" dirty="0" smtClean="0"/>
              <a:t>π</a:t>
            </a:r>
            <a:r>
              <a:rPr lang="en-US" altLang="en-US" b="1" i="1" dirty="0" smtClean="0"/>
              <a:t>) </a:t>
            </a:r>
            <a:r>
              <a:rPr lang="en-US" altLang="en-US" sz="2800" b="1" i="1" dirty="0"/>
              <a:t>√</a:t>
            </a:r>
            <a:r>
              <a:rPr lang="en-US" altLang="en-US" b="1" i="1" dirty="0"/>
              <a:t>k/m</a:t>
            </a:r>
          </a:p>
          <a:p>
            <a:pPr eaLnBrk="1" hangingPunct="1"/>
            <a:r>
              <a:rPr lang="el-GR" altLang="en-US" sz="1400" i="1" dirty="0"/>
              <a:t>ν</a:t>
            </a:r>
            <a:r>
              <a:rPr lang="en-US" altLang="en-US" sz="1400" dirty="0"/>
              <a:t> : frequency</a:t>
            </a:r>
          </a:p>
          <a:p>
            <a:pPr eaLnBrk="1" hangingPunct="1"/>
            <a:r>
              <a:rPr lang="en-US" altLang="en-US" sz="1400" i="1" dirty="0"/>
              <a:t>k</a:t>
            </a:r>
            <a:r>
              <a:rPr lang="en-US" altLang="en-US" sz="1400" dirty="0"/>
              <a:t>: force constant (measure of bond stiffness)</a:t>
            </a:r>
          </a:p>
          <a:p>
            <a:pPr eaLnBrk="1" hangingPunct="1"/>
            <a:r>
              <a:rPr lang="en-US" altLang="en-US" sz="1400" dirty="0"/>
              <a:t>	single &lt; double &lt; triple</a:t>
            </a:r>
          </a:p>
          <a:p>
            <a:pPr eaLnBrk="1" hangingPunct="1"/>
            <a:r>
              <a:rPr lang="en-US" altLang="en-US" sz="1400" dirty="0"/>
              <a:t>m: reduced mass – m</a:t>
            </a:r>
            <a:r>
              <a:rPr lang="en-US" altLang="en-US" sz="1400" baseline="-25000" dirty="0"/>
              <a:t>1</a:t>
            </a:r>
            <a:r>
              <a:rPr lang="en-US" altLang="en-US" sz="1400" dirty="0"/>
              <a:t>m</a:t>
            </a:r>
            <a:r>
              <a:rPr lang="en-US" altLang="en-US" sz="1400" baseline="-25000" dirty="0"/>
              <a:t>2</a:t>
            </a:r>
            <a:r>
              <a:rPr lang="en-US" altLang="en-US" sz="1400" dirty="0"/>
              <a:t>/m</a:t>
            </a:r>
            <a:r>
              <a:rPr lang="en-US" altLang="en-US" sz="1400" baseline="-25000" dirty="0"/>
              <a:t>1</a:t>
            </a:r>
            <a:r>
              <a:rPr lang="en-US" altLang="en-US" sz="1400" dirty="0"/>
              <a:t>+m</a:t>
            </a:r>
            <a:r>
              <a:rPr lang="en-US" altLang="en-US" sz="1400" baseline="-25000" dirty="0"/>
              <a:t>2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2414228" y="5001768"/>
            <a:ext cx="609600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524750" y="2682181"/>
            <a:ext cx="1547813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9pPr>
          </a:lstStyle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4897042" y="1232719"/>
            <a:ext cx="40314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~Harmonic </a:t>
            </a:r>
            <a:r>
              <a:rPr lang="en-US" altLang="en-US" sz="1800" dirty="0">
                <a:latin typeface="Comic Sans MS" panose="030F0702030302020204" pitchFamily="66" charset="0"/>
              </a:rPr>
              <a:t>oscillator 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math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Vibrational energy </a:t>
            </a:r>
            <a:r>
              <a:rPr lang="en-US" altLang="en-US" sz="1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 IR photons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@ </a:t>
            </a:r>
            <a:r>
              <a:rPr lang="en-US" altLang="en-US" sz="1800" dirty="0">
                <a:latin typeface="Comic Sans MS" panose="030F0702030302020204" pitchFamily="66" charset="0"/>
              </a:rPr>
              <a:t>absolute zero all motion 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stops</a:t>
            </a: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65" name="TextBox 13"/>
          <p:cNvSpPr txBox="1">
            <a:spLocks noChangeArrowheads="1"/>
          </p:cNvSpPr>
          <p:nvPr/>
        </p:nvSpPr>
        <p:spPr bwMode="auto">
          <a:xfrm>
            <a:off x="1835696" y="2942327"/>
            <a:ext cx="1477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Comic Sans MS" panose="030F0702030302020204" pitchFamily="66" charset="0"/>
              </a:rPr>
              <a:t>Vibrational quantum levels</a:t>
            </a:r>
            <a:endParaRPr lang="en-US" alt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4103948" y="5975992"/>
            <a:ext cx="5033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 start with a gas phase IR spectra???</a:t>
            </a:r>
            <a:endParaRPr lang="en-US" alt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95288" y="6350494"/>
            <a:ext cx="7273056" cy="29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Oregon State University Department of Chemistry, Sleszynski, </a:t>
            </a:r>
            <a:r>
              <a:rPr lang="en-US" altLang="en-US" sz="1200" dirty="0">
                <a:latin typeface="Comic Sans MS" panose="030F0702030302020204" pitchFamily="66" charset="0"/>
              </a:rPr>
              <a:t>CH362,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IR Lecture</a:t>
            </a:r>
          </a:p>
        </p:txBody>
      </p: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395536" y="3357012"/>
            <a:ext cx="1041313" cy="523220"/>
            <a:chOff x="1350989" y="4237350"/>
            <a:chExt cx="1040902" cy="523271"/>
          </a:xfrm>
        </p:grpSpPr>
        <p:sp>
          <p:nvSpPr>
            <p:cNvPr id="69" name="TextBox 13"/>
            <p:cNvSpPr txBox="1">
              <a:spLocks noChangeArrowheads="1"/>
            </p:cNvSpPr>
            <p:nvPr/>
          </p:nvSpPr>
          <p:spPr bwMode="auto">
            <a:xfrm>
              <a:off x="1350989" y="4237350"/>
              <a:ext cx="743836" cy="523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572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572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57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72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mic Sans MS" panose="030F0702030302020204" pitchFamily="66" charset="0"/>
                </a:rPr>
                <a:t>Bond </a:t>
              </a:r>
              <a:endParaRPr lang="en-US" altLang="en-US" sz="1400" dirty="0" smtClean="0">
                <a:latin typeface="Comic Sans MS" panose="030F0702030302020204" pitchFamily="66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smtClean="0">
                  <a:latin typeface="Comic Sans MS" panose="030F0702030302020204" pitchFamily="66" charset="0"/>
                </a:rPr>
                <a:t>energy</a:t>
              </a:r>
              <a:endParaRPr lang="en-US" altLang="en-US" sz="1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70" name="Straight Connector 21"/>
            <p:cNvCxnSpPr>
              <a:cxnSpLocks noChangeShapeType="1"/>
            </p:cNvCxnSpPr>
            <p:nvPr/>
          </p:nvCxnSpPr>
          <p:spPr bwMode="auto">
            <a:xfrm flipH="1" flipV="1">
              <a:off x="1955970" y="4473720"/>
              <a:ext cx="435921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0" grpId="0" animBg="1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368300" y="8620"/>
            <a:ext cx="8775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 P-Chemists Use the Gas Phase: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Ideal Gas Law Assumptions</a:t>
            </a:r>
            <a:endParaRPr lang="en-US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7" name="Slide Number Placeholder 2"/>
          <p:cNvSpPr txBox="1">
            <a:spLocks/>
          </p:cNvSpPr>
          <p:nvPr/>
        </p:nvSpPr>
        <p:spPr bwMode="auto">
          <a:xfrm>
            <a:off x="8197850" y="6356350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Slide </a:t>
            </a:r>
            <a:fld id="{D2235499-018B-45D1-8DB8-61970846EFAF}" type="slidenum">
              <a:rPr lang="en-US" altLang="en-US" sz="1200" b="1">
                <a:latin typeface="Comic Sans MS" panose="030F0702030302020204" pitchFamily="66" charset="0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b="1">
              <a:latin typeface="Comic Sans MS" panose="030F0702030302020204" pitchFamily="66" charset="0"/>
            </a:endParaRPr>
          </a:p>
        </p:txBody>
      </p:sp>
      <p:sp>
        <p:nvSpPr>
          <p:cNvPr id="6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95288" y="6350494"/>
            <a:ext cx="7273056" cy="29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Oregon State University Department of Chemistry, Sleszynski, </a:t>
            </a:r>
            <a:r>
              <a:rPr lang="en-US" altLang="en-US" sz="1200" dirty="0">
                <a:latin typeface="Comic Sans MS" panose="030F0702030302020204" pitchFamily="66" charset="0"/>
              </a:rPr>
              <a:t>CH362,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IR Lecture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5536" y="1160748"/>
            <a:ext cx="4342719" cy="2972975"/>
            <a:chOff x="395536" y="1275147"/>
            <a:chExt cx="4342719" cy="29729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642491"/>
              <a:ext cx="4342719" cy="2605631"/>
            </a:xfrm>
            <a:prstGeom prst="rect">
              <a:avLst/>
            </a:prstGeom>
          </p:spPr>
        </p:pic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453983" y="1275147"/>
              <a:ext cx="23984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9pPr>
            </a:lstStyle>
            <a:p>
              <a:pPr eaLnBrk="1" hangingPunct="1"/>
              <a:r>
                <a:rPr lang="en-US" altLang="en-US" b="1" dirty="0" smtClean="0"/>
                <a:t>H</a:t>
              </a:r>
              <a:r>
                <a:rPr lang="en-US" altLang="en-US" b="1" baseline="-25000" dirty="0" smtClean="0"/>
                <a:t>2</a:t>
              </a:r>
              <a:r>
                <a:rPr lang="en-US" altLang="en-US" b="1" dirty="0" smtClean="0"/>
                <a:t>O gas phase</a:t>
              </a:r>
              <a:endParaRPr lang="en-US" altLang="en-US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86841" y="1203139"/>
            <a:ext cx="4357667" cy="2945941"/>
            <a:chOff x="4786841" y="1311151"/>
            <a:chExt cx="4357667" cy="29459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841" y="1642492"/>
              <a:ext cx="4357667" cy="2614600"/>
            </a:xfrm>
            <a:prstGeom prst="rect">
              <a:avLst/>
            </a:prstGeom>
          </p:spPr>
        </p:pic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5724128" y="1311151"/>
              <a:ext cx="2700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Osaka" pitchFamily="1" charset="-128"/>
                </a:defRPr>
              </a:lvl9pPr>
            </a:lstStyle>
            <a:p>
              <a:pPr eaLnBrk="1" hangingPunct="1"/>
              <a:r>
                <a:rPr lang="en-US" altLang="en-US" b="1" dirty="0" smtClean="0"/>
                <a:t>H</a:t>
              </a:r>
              <a:r>
                <a:rPr lang="en-US" altLang="en-US" b="1" baseline="-25000" dirty="0" smtClean="0"/>
                <a:t>2</a:t>
              </a:r>
              <a:r>
                <a:rPr lang="en-US" altLang="en-US" b="1" dirty="0" smtClean="0"/>
                <a:t>O liquid phase</a:t>
              </a:r>
              <a:endParaRPr lang="en-US" altLang="en-US" b="1" dirty="0"/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5059" y="4185084"/>
            <a:ext cx="873894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Osaka" pitchFamily="1" charset="-128"/>
              </a:defRPr>
            </a:lvl9pPr>
          </a:lstStyle>
          <a:p>
            <a:pPr eaLnBrk="1" hangingPunct="1"/>
            <a:r>
              <a:rPr lang="en-US" altLang="en-US" dirty="0" smtClean="0"/>
              <a:t>In the gas phase molecules do not interact (assumption)</a:t>
            </a:r>
          </a:p>
          <a:p>
            <a:pPr eaLnBrk="1" hangingPunct="1"/>
            <a:r>
              <a:rPr lang="en-US" altLang="en-US" sz="2000" dirty="0"/>
              <a:t>	</a:t>
            </a:r>
            <a:r>
              <a:rPr lang="en-US" altLang="en-US" sz="2000" dirty="0" smtClean="0"/>
              <a:t>pure individual molecular vibrations</a:t>
            </a:r>
          </a:p>
          <a:p>
            <a:pPr eaLnBrk="1" hangingPunct="1"/>
            <a:r>
              <a:rPr lang="en-US" altLang="en-US" dirty="0" smtClean="0"/>
              <a:t>In the liquid phase molecules are touching</a:t>
            </a:r>
          </a:p>
          <a:p>
            <a:pPr eaLnBrk="1" hangingPunct="1"/>
            <a:r>
              <a:rPr lang="en-US" altLang="en-US" sz="2000" dirty="0"/>
              <a:t>	</a:t>
            </a:r>
            <a:r>
              <a:rPr lang="en-US" altLang="en-US" sz="2000" dirty="0" smtClean="0"/>
              <a:t>molecular vibrations are modified </a:t>
            </a:r>
            <a:r>
              <a:rPr lang="en-US" altLang="en-US" sz="2000" dirty="0" smtClean="0">
                <a:solidFill>
                  <a:srgbClr val="FF0000"/>
                </a:solidFill>
              </a:rPr>
              <a:t>(change in energy)</a:t>
            </a:r>
            <a:r>
              <a:rPr lang="en-US" altLang="en-US" sz="2000" dirty="0" smtClean="0"/>
              <a:t> by interactions 	with neighboring molecules</a:t>
            </a:r>
          </a:p>
          <a:p>
            <a:pPr eaLnBrk="1" hangingPunct="1"/>
            <a:r>
              <a:rPr lang="en-US" altLang="en-US" sz="2000" dirty="0" smtClean="0">
                <a:solidFill>
                  <a:srgbClr val="FF0000"/>
                </a:solidFill>
              </a:rPr>
              <a:t>In water the highest energy intermolecular interaction is????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 rot="16200000">
            <a:off x="997548" y="3367475"/>
            <a:ext cx="612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H-O 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 rot="16200000">
            <a:off x="4688431" y="2465311"/>
            <a:ext cx="1908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Hydrogen bonded H-O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395288" y="-26988"/>
            <a:ext cx="8745537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Determines Which Molecules </a:t>
            </a:r>
            <a:endParaRPr lang="en-US" alt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Absorb 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Infrared Energy? </a:t>
            </a:r>
          </a:p>
        </p:txBody>
      </p:sp>
      <p:sp>
        <p:nvSpPr>
          <p:cNvPr id="9219" name="TextBox 9"/>
          <p:cNvSpPr txBox="1">
            <a:spLocks noChangeArrowheads="1"/>
          </p:cNvSpPr>
          <p:nvPr/>
        </p:nvSpPr>
        <p:spPr bwMode="auto">
          <a:xfrm>
            <a:off x="395288" y="1082675"/>
            <a:ext cx="874871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H</a:t>
            </a:r>
            <a:r>
              <a:rPr lang="en-US" altLang="en-US" sz="24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2400" dirty="0">
                <a:latin typeface="Comic Sans MS" panose="030F0702030302020204" pitchFamily="66" charset="0"/>
              </a:rPr>
              <a:t>, N</a:t>
            </a:r>
            <a:r>
              <a:rPr lang="en-US" altLang="en-US" sz="24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2400" dirty="0">
                <a:latin typeface="Comic Sans MS" panose="030F0702030302020204" pitchFamily="66" charset="0"/>
              </a:rPr>
              <a:t>, O</a:t>
            </a:r>
            <a:r>
              <a:rPr lang="en-US" altLang="en-US" sz="24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2400" dirty="0">
                <a:latin typeface="Comic Sans MS" panose="030F0702030302020204" pitchFamily="66" charset="0"/>
              </a:rPr>
              <a:t> do not absorb infrared energy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Comic Sans MS" panose="030F0702030302020204" pitchFamily="66" charset="0"/>
              </a:rPr>
              <a:t>	And CO</a:t>
            </a:r>
            <a:r>
              <a:rPr lang="en-US" altLang="en-US" sz="2400" baseline="-25000" dirty="0" smtClean="0">
                <a:latin typeface="Comic Sans MS" panose="030F0702030302020204" pitchFamily="66" charset="0"/>
              </a:rPr>
              <a:t>2</a:t>
            </a:r>
            <a:r>
              <a:rPr lang="en-US" altLang="en-US" sz="2400" dirty="0">
                <a:latin typeface="Comic Sans MS" panose="030F0702030302020204" pitchFamily="66" charset="0"/>
              </a:rPr>
              <a:t>, H</a:t>
            </a:r>
            <a:r>
              <a:rPr lang="en-US" altLang="en-US" sz="24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2400" dirty="0">
                <a:latin typeface="Comic Sans MS" panose="030F0702030302020204" pitchFamily="66" charset="0"/>
              </a:rPr>
              <a:t>O and CH</a:t>
            </a:r>
            <a:r>
              <a:rPr lang="en-US" altLang="en-US" sz="2400" baseline="-25000" dirty="0">
                <a:latin typeface="Comic Sans MS" panose="030F0702030302020204" pitchFamily="66" charset="0"/>
              </a:rPr>
              <a:t>4</a:t>
            </a:r>
            <a:r>
              <a:rPr lang="en-US" altLang="en-US" sz="2400" dirty="0">
                <a:latin typeface="Comic Sans MS" panose="030F0702030302020204" pitchFamily="66" charset="0"/>
              </a:rPr>
              <a:t> all absorb IR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</a:t>
            </a: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 smtClean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Absorbing </a:t>
            </a:r>
            <a:r>
              <a:rPr lang="en-US" altLang="en-US" sz="2000" dirty="0">
                <a:latin typeface="Comic Sans MS" panose="030F0702030302020204" pitchFamily="66" charset="0"/>
              </a:rPr>
              <a:t>an IR photon must change the atomic positions in a way that results in a change in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the molecular dipole moment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	 H</a:t>
            </a:r>
            <a:r>
              <a:rPr lang="en-US" altLang="en-US" sz="20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2000" dirty="0">
                <a:latin typeface="Comic Sans MS" panose="030F0702030302020204" pitchFamily="66" charset="0"/>
              </a:rPr>
              <a:t>, N</a:t>
            </a:r>
            <a:r>
              <a:rPr lang="en-US" altLang="en-US" sz="20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2000" dirty="0">
                <a:latin typeface="Comic Sans MS" panose="030F0702030302020204" pitchFamily="66" charset="0"/>
              </a:rPr>
              <a:t>, O</a:t>
            </a:r>
            <a:r>
              <a:rPr lang="en-US" altLang="en-US" sz="20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i="1" dirty="0" smtClean="0">
                <a:latin typeface="Comic Sans MS" panose="030F0702030302020204" pitchFamily="66" charset="0"/>
              </a:rPr>
              <a:t>cannot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latin typeface="Comic Sans MS" panose="030F0702030302020204" pitchFamily="66" charset="0"/>
              </a:rPr>
              <a:t>have a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dipole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	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Water does ….</a:t>
            </a:r>
            <a:endParaRPr lang="en-US" alt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9221" name="Slide Number Placeholder 2"/>
          <p:cNvSpPr txBox="1">
            <a:spLocks/>
          </p:cNvSpPr>
          <p:nvPr/>
        </p:nvSpPr>
        <p:spPr bwMode="auto">
          <a:xfrm>
            <a:off x="8197850" y="6356350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Slide </a:t>
            </a:r>
            <a:fld id="{89717484-6BDC-413B-AA2C-06976E724CDC}" type="slidenum">
              <a:rPr lang="en-US" altLang="en-US" sz="1200" b="1">
                <a:latin typeface="Comic Sans MS" panose="030F0702030302020204" pitchFamily="66" charset="0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b="1">
              <a:latin typeface="Comic Sans MS" panose="030F0702030302020204" pitchFamily="66" charset="0"/>
            </a:endParaRPr>
          </a:p>
        </p:txBody>
      </p:sp>
      <p:grpSp>
        <p:nvGrpSpPr>
          <p:cNvPr id="9222" name="Group 9"/>
          <p:cNvGrpSpPr>
            <a:grpSpLocks/>
          </p:cNvGrpSpPr>
          <p:nvPr/>
        </p:nvGrpSpPr>
        <p:grpSpPr bwMode="auto">
          <a:xfrm>
            <a:off x="440792" y="3789040"/>
            <a:ext cx="1358900" cy="1016000"/>
            <a:chOff x="1701130" y="4329100"/>
            <a:chExt cx="1358702" cy="1015663"/>
          </a:xfrm>
        </p:grpSpPr>
        <p:sp>
          <p:nvSpPr>
            <p:cNvPr id="9249" name="TextBox 9"/>
            <p:cNvSpPr txBox="1">
              <a:spLocks noChangeArrowheads="1"/>
            </p:cNvSpPr>
            <p:nvPr/>
          </p:nvSpPr>
          <p:spPr bwMode="auto">
            <a:xfrm>
              <a:off x="1701130" y="4329100"/>
              <a:ext cx="135870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Comic Sans MS" panose="030F0702030302020204" pitchFamily="66" charset="0"/>
                </a:rPr>
                <a:t>H	H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Comic Sans MS" panose="030F0702030302020204" pitchFamily="66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Comic Sans MS" panose="030F0702030302020204" pitchFamily="66" charset="0"/>
                </a:rPr>
                <a:t>      O</a:t>
              </a:r>
            </a:p>
          </p:txBody>
        </p:sp>
        <p:cxnSp>
          <p:nvCxnSpPr>
            <p:cNvPr id="9250" name="Straight Connector 6"/>
            <p:cNvCxnSpPr>
              <a:cxnSpLocks noChangeShapeType="1"/>
            </p:cNvCxnSpPr>
            <p:nvPr/>
          </p:nvCxnSpPr>
          <p:spPr bwMode="auto">
            <a:xfrm>
              <a:off x="2015716" y="4653136"/>
              <a:ext cx="252028" cy="32403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51" name="Straight Connector 85"/>
            <p:cNvCxnSpPr>
              <a:cxnSpLocks noChangeShapeType="1"/>
            </p:cNvCxnSpPr>
            <p:nvPr/>
          </p:nvCxnSpPr>
          <p:spPr bwMode="auto">
            <a:xfrm flipH="1">
              <a:off x="2447764" y="4653136"/>
              <a:ext cx="252028" cy="32403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223" name="Group 10"/>
          <p:cNvGrpSpPr>
            <a:grpSpLocks/>
          </p:cNvGrpSpPr>
          <p:nvPr/>
        </p:nvGrpSpPr>
        <p:grpSpPr bwMode="auto">
          <a:xfrm>
            <a:off x="539217" y="4184327"/>
            <a:ext cx="1079500" cy="325438"/>
            <a:chOff x="1799692" y="4725144"/>
            <a:chExt cx="1080120" cy="324036"/>
          </a:xfrm>
        </p:grpSpPr>
        <p:cxnSp>
          <p:nvCxnSpPr>
            <p:cNvPr id="9247" name="Straight Connector 86"/>
            <p:cNvCxnSpPr>
              <a:cxnSpLocks noChangeShapeType="1"/>
            </p:cNvCxnSpPr>
            <p:nvPr/>
          </p:nvCxnSpPr>
          <p:spPr bwMode="auto">
            <a:xfrm>
              <a:off x="1799692" y="4725144"/>
              <a:ext cx="252028" cy="324036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stealth" w="lg" len="lg"/>
            </a:ln>
          </p:spPr>
        </p:cxnSp>
        <p:cxnSp>
          <p:nvCxnSpPr>
            <p:cNvPr id="9248" name="Straight Connector 89"/>
            <p:cNvCxnSpPr>
              <a:cxnSpLocks noChangeShapeType="1"/>
            </p:cNvCxnSpPr>
            <p:nvPr/>
          </p:nvCxnSpPr>
          <p:spPr bwMode="auto">
            <a:xfrm flipH="1">
              <a:off x="2627784" y="4725144"/>
              <a:ext cx="252028" cy="324036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stealth" w="lg" len="lg"/>
            </a:ln>
          </p:spPr>
        </p:cxnSp>
      </p:grpSp>
      <p:grpSp>
        <p:nvGrpSpPr>
          <p:cNvPr id="9224" name="Group 91"/>
          <p:cNvGrpSpPr>
            <a:grpSpLocks/>
          </p:cNvGrpSpPr>
          <p:nvPr/>
        </p:nvGrpSpPr>
        <p:grpSpPr bwMode="auto">
          <a:xfrm>
            <a:off x="1799692" y="4589001"/>
            <a:ext cx="1358900" cy="1016000"/>
            <a:chOff x="1701130" y="4329100"/>
            <a:chExt cx="1358702" cy="1015663"/>
          </a:xfrm>
        </p:grpSpPr>
        <p:sp>
          <p:nvSpPr>
            <p:cNvPr id="9244" name="TextBox 9"/>
            <p:cNvSpPr txBox="1">
              <a:spLocks noChangeArrowheads="1"/>
            </p:cNvSpPr>
            <p:nvPr/>
          </p:nvSpPr>
          <p:spPr bwMode="auto">
            <a:xfrm>
              <a:off x="1701130" y="4329100"/>
              <a:ext cx="135870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Comic Sans MS" panose="030F0702030302020204" pitchFamily="66" charset="0"/>
                </a:rPr>
                <a:t>H	H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Comic Sans MS" panose="030F0702030302020204" pitchFamily="66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Comic Sans MS" panose="030F0702030302020204" pitchFamily="66" charset="0"/>
                </a:rPr>
                <a:t>      O</a:t>
              </a:r>
            </a:p>
          </p:txBody>
        </p:sp>
        <p:cxnSp>
          <p:nvCxnSpPr>
            <p:cNvPr id="9245" name="Straight Connector 93"/>
            <p:cNvCxnSpPr>
              <a:cxnSpLocks noChangeShapeType="1"/>
            </p:cNvCxnSpPr>
            <p:nvPr/>
          </p:nvCxnSpPr>
          <p:spPr bwMode="auto">
            <a:xfrm>
              <a:off x="2015716" y="4653136"/>
              <a:ext cx="252028" cy="32403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46" name="Straight Connector 94"/>
            <p:cNvCxnSpPr>
              <a:cxnSpLocks noChangeShapeType="1"/>
            </p:cNvCxnSpPr>
            <p:nvPr/>
          </p:nvCxnSpPr>
          <p:spPr bwMode="auto">
            <a:xfrm flipH="1">
              <a:off x="2447764" y="4653136"/>
              <a:ext cx="252028" cy="32403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225" name="Group 95"/>
          <p:cNvGrpSpPr>
            <a:grpSpLocks/>
          </p:cNvGrpSpPr>
          <p:nvPr/>
        </p:nvGrpSpPr>
        <p:grpSpPr bwMode="auto">
          <a:xfrm>
            <a:off x="1898117" y="4984288"/>
            <a:ext cx="1081087" cy="325438"/>
            <a:chOff x="1799692" y="4725144"/>
            <a:chExt cx="1080120" cy="324036"/>
          </a:xfrm>
        </p:grpSpPr>
        <p:cxnSp>
          <p:nvCxnSpPr>
            <p:cNvPr id="9242" name="Straight Connector 96"/>
            <p:cNvCxnSpPr>
              <a:cxnSpLocks noChangeShapeType="1"/>
            </p:cNvCxnSpPr>
            <p:nvPr/>
          </p:nvCxnSpPr>
          <p:spPr bwMode="auto">
            <a:xfrm>
              <a:off x="1799692" y="4725144"/>
              <a:ext cx="252028" cy="324036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stealth" w="lg" len="lg"/>
            </a:ln>
          </p:spPr>
        </p:cxnSp>
        <p:cxnSp>
          <p:nvCxnSpPr>
            <p:cNvPr id="9243" name="Straight Connector 97"/>
            <p:cNvCxnSpPr>
              <a:cxnSpLocks noChangeShapeType="1"/>
            </p:cNvCxnSpPr>
            <p:nvPr/>
          </p:nvCxnSpPr>
          <p:spPr bwMode="auto">
            <a:xfrm flipH="1">
              <a:off x="2627784" y="4725144"/>
              <a:ext cx="252028" cy="324036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stealth" w="lg" len="lg"/>
              <a:tailEnd type="none" w="lg" len="lg"/>
            </a:ln>
          </p:spPr>
        </p:cxnSp>
      </p:grpSp>
      <p:grpSp>
        <p:nvGrpSpPr>
          <p:cNvPr id="9226" name="Group 98"/>
          <p:cNvGrpSpPr>
            <a:grpSpLocks/>
          </p:cNvGrpSpPr>
          <p:nvPr/>
        </p:nvGrpSpPr>
        <p:grpSpPr bwMode="auto">
          <a:xfrm>
            <a:off x="3311860" y="3780031"/>
            <a:ext cx="1358900" cy="1016000"/>
            <a:chOff x="1701130" y="4329100"/>
            <a:chExt cx="1358702" cy="1015663"/>
          </a:xfrm>
        </p:grpSpPr>
        <p:sp>
          <p:nvSpPr>
            <p:cNvPr id="9239" name="TextBox 9"/>
            <p:cNvSpPr txBox="1">
              <a:spLocks noChangeArrowheads="1"/>
            </p:cNvSpPr>
            <p:nvPr/>
          </p:nvSpPr>
          <p:spPr bwMode="auto">
            <a:xfrm>
              <a:off x="1701130" y="4329100"/>
              <a:ext cx="135870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Comic Sans MS" panose="030F0702030302020204" pitchFamily="66" charset="0"/>
                </a:rPr>
                <a:t>H	H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Comic Sans MS" panose="030F0702030302020204" pitchFamily="66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Comic Sans MS" panose="030F0702030302020204" pitchFamily="66" charset="0"/>
                </a:rPr>
                <a:t>      O</a:t>
              </a:r>
            </a:p>
          </p:txBody>
        </p:sp>
        <p:cxnSp>
          <p:nvCxnSpPr>
            <p:cNvPr id="9240" name="Straight Connector 100"/>
            <p:cNvCxnSpPr>
              <a:cxnSpLocks noChangeShapeType="1"/>
            </p:cNvCxnSpPr>
            <p:nvPr/>
          </p:nvCxnSpPr>
          <p:spPr bwMode="auto">
            <a:xfrm>
              <a:off x="2015716" y="4653136"/>
              <a:ext cx="252028" cy="32403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41" name="Straight Connector 101"/>
            <p:cNvCxnSpPr>
              <a:cxnSpLocks noChangeShapeType="1"/>
            </p:cNvCxnSpPr>
            <p:nvPr/>
          </p:nvCxnSpPr>
          <p:spPr bwMode="auto">
            <a:xfrm flipH="1">
              <a:off x="2447764" y="4653136"/>
              <a:ext cx="252028" cy="32403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227" name="Group 14"/>
          <p:cNvGrpSpPr>
            <a:grpSpLocks/>
          </p:cNvGrpSpPr>
          <p:nvPr/>
        </p:nvGrpSpPr>
        <p:grpSpPr bwMode="auto">
          <a:xfrm>
            <a:off x="3413460" y="4245168"/>
            <a:ext cx="1122362" cy="307975"/>
            <a:chOff x="3990109" y="4793673"/>
            <a:chExt cx="1121951" cy="308279"/>
          </a:xfrm>
        </p:grpSpPr>
        <p:sp>
          <p:nvSpPr>
            <p:cNvPr id="9237" name="Freeform 12"/>
            <p:cNvSpPr>
              <a:spLocks/>
            </p:cNvSpPr>
            <p:nvPr/>
          </p:nvSpPr>
          <p:spPr bwMode="auto">
            <a:xfrm>
              <a:off x="3990109" y="4793673"/>
              <a:ext cx="212436" cy="304800"/>
            </a:xfrm>
            <a:custGeom>
              <a:avLst/>
              <a:gdLst>
                <a:gd name="T0" fmla="*/ 212436 w 212436"/>
                <a:gd name="T1" fmla="*/ 0 h 304800"/>
                <a:gd name="T2" fmla="*/ 46182 w 212436"/>
                <a:gd name="T3" fmla="*/ 101600 h 304800"/>
                <a:gd name="T4" fmla="*/ 0 w 212436"/>
                <a:gd name="T5" fmla="*/ 304800 h 304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436" h="304800">
                  <a:moveTo>
                    <a:pt x="212436" y="0"/>
                  </a:moveTo>
                  <a:cubicBezTo>
                    <a:pt x="147012" y="25400"/>
                    <a:pt x="81588" y="50800"/>
                    <a:pt x="46182" y="101600"/>
                  </a:cubicBezTo>
                  <a:cubicBezTo>
                    <a:pt x="10776" y="152400"/>
                    <a:pt x="5388" y="228600"/>
                    <a:pt x="0" y="30480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103"/>
            <p:cNvSpPr>
              <a:spLocks/>
            </p:cNvSpPr>
            <p:nvPr/>
          </p:nvSpPr>
          <p:spPr bwMode="auto">
            <a:xfrm flipH="1">
              <a:off x="4899624" y="4797152"/>
              <a:ext cx="212436" cy="304800"/>
            </a:xfrm>
            <a:custGeom>
              <a:avLst/>
              <a:gdLst>
                <a:gd name="T0" fmla="*/ 212436 w 212436"/>
                <a:gd name="T1" fmla="*/ 0 h 304800"/>
                <a:gd name="T2" fmla="*/ 46182 w 212436"/>
                <a:gd name="T3" fmla="*/ 101600 h 304800"/>
                <a:gd name="T4" fmla="*/ 0 w 212436"/>
                <a:gd name="T5" fmla="*/ 304800 h 304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436" h="304800">
                  <a:moveTo>
                    <a:pt x="212436" y="0"/>
                  </a:moveTo>
                  <a:cubicBezTo>
                    <a:pt x="147012" y="25400"/>
                    <a:pt x="81588" y="50800"/>
                    <a:pt x="46182" y="101600"/>
                  </a:cubicBezTo>
                  <a:cubicBezTo>
                    <a:pt x="10776" y="152400"/>
                    <a:pt x="5388" y="228600"/>
                    <a:pt x="0" y="30480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8" name="Group 104"/>
          <p:cNvGrpSpPr>
            <a:grpSpLocks/>
          </p:cNvGrpSpPr>
          <p:nvPr/>
        </p:nvGrpSpPr>
        <p:grpSpPr bwMode="auto">
          <a:xfrm>
            <a:off x="4716016" y="4573240"/>
            <a:ext cx="1358900" cy="1016000"/>
            <a:chOff x="1701130" y="4329100"/>
            <a:chExt cx="1358702" cy="1015663"/>
          </a:xfrm>
        </p:grpSpPr>
        <p:sp>
          <p:nvSpPr>
            <p:cNvPr id="9234" name="TextBox 9"/>
            <p:cNvSpPr txBox="1">
              <a:spLocks noChangeArrowheads="1"/>
            </p:cNvSpPr>
            <p:nvPr/>
          </p:nvSpPr>
          <p:spPr bwMode="auto">
            <a:xfrm>
              <a:off x="1701130" y="4329100"/>
              <a:ext cx="135870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H	H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Comic Sans MS" panose="030F0702030302020204" pitchFamily="66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O</a:t>
              </a:r>
            </a:p>
          </p:txBody>
        </p:sp>
        <p:cxnSp>
          <p:nvCxnSpPr>
            <p:cNvPr id="9235" name="Straight Connector 106"/>
            <p:cNvCxnSpPr>
              <a:cxnSpLocks noChangeShapeType="1"/>
            </p:cNvCxnSpPr>
            <p:nvPr/>
          </p:nvCxnSpPr>
          <p:spPr bwMode="auto">
            <a:xfrm>
              <a:off x="2015716" y="4653136"/>
              <a:ext cx="252028" cy="32403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36" name="Straight Connector 107"/>
            <p:cNvCxnSpPr>
              <a:cxnSpLocks noChangeShapeType="1"/>
            </p:cNvCxnSpPr>
            <p:nvPr/>
          </p:nvCxnSpPr>
          <p:spPr bwMode="auto">
            <a:xfrm flipH="1">
              <a:off x="2447764" y="4653136"/>
              <a:ext cx="252028" cy="32403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13" name="Rectangle 3"/>
          <p:cNvSpPr>
            <a:spLocks noChangeArrowheads="1"/>
          </p:cNvSpPr>
          <p:nvPr/>
        </p:nvSpPr>
        <p:spPr bwMode="auto">
          <a:xfrm>
            <a:off x="567792" y="4789165"/>
            <a:ext cx="11438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Stretching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 symmetric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1898117" y="5570076"/>
            <a:ext cx="1204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Stretching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asymmetric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3384004" y="4778568"/>
            <a:ext cx="11426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Bending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In-plane scissoring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95288" y="6350494"/>
            <a:ext cx="7273056" cy="29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Oregon State University Department of Chemistry, Sleszynski, </a:t>
            </a:r>
            <a:r>
              <a:rPr lang="en-US" altLang="en-US" sz="1200" dirty="0">
                <a:latin typeface="Comic Sans MS" panose="030F0702030302020204" pitchFamily="66" charset="0"/>
              </a:rPr>
              <a:t>CH362,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IR Lecture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6346" y="4049440"/>
            <a:ext cx="545846" cy="467887"/>
            <a:chOff x="925304" y="4796515"/>
            <a:chExt cx="545846" cy="467887"/>
          </a:xfrm>
        </p:grpSpPr>
        <p:pic>
          <p:nvPicPr>
            <p:cNvPr id="34" name="Picture 5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5" t="2708" r="35568" b="8913"/>
            <a:stretch>
              <a:fillRect/>
            </a:stretch>
          </p:blipFill>
          <p:spPr bwMode="auto">
            <a:xfrm rot="2400000">
              <a:off x="1381297" y="4807102"/>
              <a:ext cx="89853" cy="4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5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5" t="2708" r="35568" b="8913"/>
            <a:stretch>
              <a:fillRect/>
            </a:stretch>
          </p:blipFill>
          <p:spPr bwMode="auto">
            <a:xfrm rot="19200000" flipH="1">
              <a:off x="925304" y="4796515"/>
              <a:ext cx="89853" cy="4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180648" y="4850038"/>
            <a:ext cx="545846" cy="467887"/>
            <a:chOff x="925304" y="4796515"/>
            <a:chExt cx="545846" cy="467887"/>
          </a:xfrm>
        </p:grpSpPr>
        <p:pic>
          <p:nvPicPr>
            <p:cNvPr id="39" name="Picture 5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5" t="2708" r="35568" b="8913"/>
            <a:stretch>
              <a:fillRect/>
            </a:stretch>
          </p:blipFill>
          <p:spPr bwMode="auto">
            <a:xfrm rot="2400000">
              <a:off x="1381297" y="4807102"/>
              <a:ext cx="89853" cy="4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5" t="2708" r="35568" b="8913"/>
            <a:stretch>
              <a:fillRect/>
            </a:stretch>
          </p:blipFill>
          <p:spPr bwMode="auto">
            <a:xfrm rot="19200000" flipH="1">
              <a:off x="925304" y="4796515"/>
              <a:ext cx="89853" cy="4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3702254" y="4041233"/>
            <a:ext cx="545846" cy="467887"/>
            <a:chOff x="925304" y="4796515"/>
            <a:chExt cx="545846" cy="467887"/>
          </a:xfrm>
        </p:grpSpPr>
        <p:pic>
          <p:nvPicPr>
            <p:cNvPr id="42" name="Picture 5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5" t="2708" r="35568" b="8913"/>
            <a:stretch>
              <a:fillRect/>
            </a:stretch>
          </p:blipFill>
          <p:spPr bwMode="auto">
            <a:xfrm rot="2400000">
              <a:off x="1381297" y="4807102"/>
              <a:ext cx="89853" cy="4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5" t="2708" r="35568" b="8913"/>
            <a:stretch>
              <a:fillRect/>
            </a:stretch>
          </p:blipFill>
          <p:spPr bwMode="auto">
            <a:xfrm rot="19200000" flipH="1">
              <a:off x="925304" y="4796515"/>
              <a:ext cx="89853" cy="4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5096290" y="4834442"/>
            <a:ext cx="545846" cy="467887"/>
            <a:chOff x="925304" y="4796515"/>
            <a:chExt cx="545846" cy="467887"/>
          </a:xfrm>
        </p:grpSpPr>
        <p:pic>
          <p:nvPicPr>
            <p:cNvPr id="45" name="Picture 5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5" t="2708" r="35568" b="8913"/>
            <a:stretch>
              <a:fillRect/>
            </a:stretch>
          </p:blipFill>
          <p:spPr bwMode="auto">
            <a:xfrm rot="2400000">
              <a:off x="1381297" y="4807102"/>
              <a:ext cx="89853" cy="4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5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5" t="2708" r="35568" b="8913"/>
            <a:stretch>
              <a:fillRect/>
            </a:stretch>
          </p:blipFill>
          <p:spPr bwMode="auto">
            <a:xfrm rot="19200000" flipH="1">
              <a:off x="925304" y="4796515"/>
              <a:ext cx="89853" cy="4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104"/>
          <p:cNvGrpSpPr>
            <a:grpSpLocks/>
          </p:cNvGrpSpPr>
          <p:nvPr/>
        </p:nvGrpSpPr>
        <p:grpSpPr bwMode="auto">
          <a:xfrm>
            <a:off x="6201432" y="3753036"/>
            <a:ext cx="1358900" cy="1016000"/>
            <a:chOff x="1701130" y="4329100"/>
            <a:chExt cx="1358702" cy="1015663"/>
          </a:xfrm>
        </p:grpSpPr>
        <p:sp>
          <p:nvSpPr>
            <p:cNvPr id="48" name="TextBox 9"/>
            <p:cNvSpPr txBox="1">
              <a:spLocks noChangeArrowheads="1"/>
            </p:cNvSpPr>
            <p:nvPr/>
          </p:nvSpPr>
          <p:spPr bwMode="auto">
            <a:xfrm>
              <a:off x="1701130" y="4329100"/>
              <a:ext cx="135870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H	H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Comic Sans MS" panose="030F0702030302020204" pitchFamily="66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O</a:t>
              </a:r>
            </a:p>
          </p:txBody>
        </p:sp>
        <p:cxnSp>
          <p:nvCxnSpPr>
            <p:cNvPr id="49" name="Straight Connector 106"/>
            <p:cNvCxnSpPr>
              <a:cxnSpLocks noChangeShapeType="1"/>
            </p:cNvCxnSpPr>
            <p:nvPr/>
          </p:nvCxnSpPr>
          <p:spPr bwMode="auto">
            <a:xfrm>
              <a:off x="2015716" y="4653136"/>
              <a:ext cx="252028" cy="32403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" name="Straight Connector 107"/>
            <p:cNvCxnSpPr>
              <a:cxnSpLocks noChangeShapeType="1"/>
            </p:cNvCxnSpPr>
            <p:nvPr/>
          </p:nvCxnSpPr>
          <p:spPr bwMode="auto">
            <a:xfrm flipH="1">
              <a:off x="2447764" y="4653136"/>
              <a:ext cx="252028" cy="32403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1" name="Group 50"/>
          <p:cNvGrpSpPr/>
          <p:nvPr/>
        </p:nvGrpSpPr>
        <p:grpSpPr>
          <a:xfrm>
            <a:off x="6581706" y="4014238"/>
            <a:ext cx="545846" cy="467887"/>
            <a:chOff x="925304" y="4796515"/>
            <a:chExt cx="545846" cy="467887"/>
          </a:xfrm>
        </p:grpSpPr>
        <p:pic>
          <p:nvPicPr>
            <p:cNvPr id="52" name="Picture 5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5" t="2708" r="35568" b="8913"/>
            <a:stretch>
              <a:fillRect/>
            </a:stretch>
          </p:blipFill>
          <p:spPr bwMode="auto">
            <a:xfrm rot="2400000">
              <a:off x="1381297" y="4807102"/>
              <a:ext cx="89853" cy="4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5" t="2708" r="35568" b="8913"/>
            <a:stretch>
              <a:fillRect/>
            </a:stretch>
          </p:blipFill>
          <p:spPr bwMode="auto">
            <a:xfrm rot="19200000" flipH="1">
              <a:off x="925304" y="4796515"/>
              <a:ext cx="89853" cy="4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Group 104"/>
          <p:cNvGrpSpPr>
            <a:grpSpLocks/>
          </p:cNvGrpSpPr>
          <p:nvPr/>
        </p:nvGrpSpPr>
        <p:grpSpPr bwMode="auto">
          <a:xfrm>
            <a:off x="7596336" y="4545124"/>
            <a:ext cx="1358900" cy="1016000"/>
            <a:chOff x="1701130" y="4329100"/>
            <a:chExt cx="1358702" cy="1015663"/>
          </a:xfrm>
        </p:grpSpPr>
        <p:sp>
          <p:nvSpPr>
            <p:cNvPr id="55" name="TextBox 9"/>
            <p:cNvSpPr txBox="1">
              <a:spLocks noChangeArrowheads="1"/>
            </p:cNvSpPr>
            <p:nvPr/>
          </p:nvSpPr>
          <p:spPr bwMode="auto">
            <a:xfrm>
              <a:off x="1701130" y="4329100"/>
              <a:ext cx="135870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H	H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Comic Sans MS" panose="030F0702030302020204" pitchFamily="66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O</a:t>
              </a:r>
            </a:p>
          </p:txBody>
        </p:sp>
        <p:cxnSp>
          <p:nvCxnSpPr>
            <p:cNvPr id="56" name="Straight Connector 106"/>
            <p:cNvCxnSpPr>
              <a:cxnSpLocks noChangeShapeType="1"/>
            </p:cNvCxnSpPr>
            <p:nvPr/>
          </p:nvCxnSpPr>
          <p:spPr bwMode="auto">
            <a:xfrm>
              <a:off x="2015716" y="4653136"/>
              <a:ext cx="252028" cy="32403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" name="Straight Connector 107"/>
            <p:cNvCxnSpPr>
              <a:cxnSpLocks noChangeShapeType="1"/>
            </p:cNvCxnSpPr>
            <p:nvPr/>
          </p:nvCxnSpPr>
          <p:spPr bwMode="auto">
            <a:xfrm flipH="1">
              <a:off x="2447764" y="4653136"/>
              <a:ext cx="252028" cy="32403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8" name="Group 57"/>
          <p:cNvGrpSpPr/>
          <p:nvPr/>
        </p:nvGrpSpPr>
        <p:grpSpPr>
          <a:xfrm>
            <a:off x="7976610" y="4806326"/>
            <a:ext cx="545846" cy="467887"/>
            <a:chOff x="925304" y="4796515"/>
            <a:chExt cx="545846" cy="467887"/>
          </a:xfrm>
        </p:grpSpPr>
        <p:pic>
          <p:nvPicPr>
            <p:cNvPr id="59" name="Picture 5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5" t="2708" r="35568" b="8913"/>
            <a:stretch>
              <a:fillRect/>
            </a:stretch>
          </p:blipFill>
          <p:spPr bwMode="auto">
            <a:xfrm rot="2400000">
              <a:off x="1381297" y="4807102"/>
              <a:ext cx="89853" cy="4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5" t="2708" r="35568" b="8913"/>
            <a:stretch>
              <a:fillRect/>
            </a:stretch>
          </p:blipFill>
          <p:spPr bwMode="auto">
            <a:xfrm rot="19200000" flipH="1">
              <a:off x="925304" y="4796515"/>
              <a:ext cx="89853" cy="4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438746" y="3680011"/>
            <a:ext cx="1199055" cy="218059"/>
            <a:chOff x="6438746" y="3860031"/>
            <a:chExt cx="1199055" cy="218059"/>
          </a:xfrm>
        </p:grpSpPr>
        <p:sp>
          <p:nvSpPr>
            <p:cNvPr id="62" name="Freeform 12"/>
            <p:cNvSpPr>
              <a:spLocks/>
            </p:cNvSpPr>
            <p:nvPr/>
          </p:nvSpPr>
          <p:spPr bwMode="auto">
            <a:xfrm rot="2700000">
              <a:off x="6484739" y="3814038"/>
              <a:ext cx="212514" cy="304499"/>
            </a:xfrm>
            <a:custGeom>
              <a:avLst/>
              <a:gdLst>
                <a:gd name="T0" fmla="*/ 212436 w 212436"/>
                <a:gd name="T1" fmla="*/ 0 h 304800"/>
                <a:gd name="T2" fmla="*/ 46182 w 212436"/>
                <a:gd name="T3" fmla="*/ 101600 h 304800"/>
                <a:gd name="T4" fmla="*/ 0 w 212436"/>
                <a:gd name="T5" fmla="*/ 304800 h 304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436" h="304800">
                  <a:moveTo>
                    <a:pt x="212436" y="0"/>
                  </a:moveTo>
                  <a:cubicBezTo>
                    <a:pt x="147012" y="25400"/>
                    <a:pt x="81588" y="50800"/>
                    <a:pt x="46182" y="101600"/>
                  </a:cubicBezTo>
                  <a:cubicBezTo>
                    <a:pt x="10776" y="152400"/>
                    <a:pt x="5388" y="228600"/>
                    <a:pt x="0" y="30480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"/>
            <p:cNvSpPr>
              <a:spLocks/>
            </p:cNvSpPr>
            <p:nvPr/>
          </p:nvSpPr>
          <p:spPr bwMode="auto">
            <a:xfrm rot="2700000">
              <a:off x="7379295" y="3819583"/>
              <a:ext cx="212514" cy="304499"/>
            </a:xfrm>
            <a:custGeom>
              <a:avLst/>
              <a:gdLst>
                <a:gd name="T0" fmla="*/ 212436 w 212436"/>
                <a:gd name="T1" fmla="*/ 0 h 304800"/>
                <a:gd name="T2" fmla="*/ 46182 w 212436"/>
                <a:gd name="T3" fmla="*/ 101600 h 304800"/>
                <a:gd name="T4" fmla="*/ 0 w 212436"/>
                <a:gd name="T5" fmla="*/ 304800 h 304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436" h="304800">
                  <a:moveTo>
                    <a:pt x="212436" y="0"/>
                  </a:moveTo>
                  <a:cubicBezTo>
                    <a:pt x="147012" y="25400"/>
                    <a:pt x="81588" y="50800"/>
                    <a:pt x="46182" y="101600"/>
                  </a:cubicBezTo>
                  <a:cubicBezTo>
                    <a:pt x="10776" y="152400"/>
                    <a:pt x="5388" y="228600"/>
                    <a:pt x="0" y="30480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788024" y="5481228"/>
            <a:ext cx="1142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Twisting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6292861" y="4653651"/>
            <a:ext cx="1142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Rocking 1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7695096" y="5445562"/>
            <a:ext cx="1142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Rocking 2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66367" y="4435489"/>
            <a:ext cx="1029769" cy="769067"/>
            <a:chOff x="4766367" y="4615509"/>
            <a:chExt cx="1029769" cy="769067"/>
          </a:xfrm>
        </p:grpSpPr>
        <p:grpSp>
          <p:nvGrpSpPr>
            <p:cNvPr id="7" name="Group 6"/>
            <p:cNvGrpSpPr/>
            <p:nvPr/>
          </p:nvGrpSpPr>
          <p:grpSpPr>
            <a:xfrm>
              <a:off x="5688814" y="4615509"/>
              <a:ext cx="107322" cy="289655"/>
              <a:chOff x="5723104" y="4489159"/>
              <a:chExt cx="107322" cy="289655"/>
            </a:xfrm>
          </p:grpSpPr>
          <p:sp>
            <p:nvSpPr>
              <p:cNvPr id="3" name="Isosceles Triangle 2"/>
              <p:cNvSpPr/>
              <p:nvPr/>
            </p:nvSpPr>
            <p:spPr bwMode="auto">
              <a:xfrm rot="1800000">
                <a:off x="5723104" y="4595934"/>
                <a:ext cx="63791" cy="182880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cxnSp>
            <p:nvCxnSpPr>
              <p:cNvPr id="5" name="Straight Arrow Connector 4"/>
              <p:cNvCxnSpPr/>
              <p:nvPr/>
            </p:nvCxnSpPr>
            <p:spPr bwMode="auto">
              <a:xfrm rot="-3600000">
                <a:off x="5761846" y="4557739"/>
                <a:ext cx="13716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4766367" y="5101647"/>
              <a:ext cx="108869" cy="282929"/>
              <a:chOff x="5830426" y="5315498"/>
              <a:chExt cx="108869" cy="282929"/>
            </a:xfrm>
          </p:grpSpPr>
          <p:sp>
            <p:nvSpPr>
              <p:cNvPr id="70" name="Isosceles Triangle 69"/>
              <p:cNvSpPr/>
              <p:nvPr/>
            </p:nvSpPr>
            <p:spPr bwMode="auto">
              <a:xfrm rot="1800000" flipH="1" flipV="1">
                <a:off x="5875504" y="5315498"/>
                <a:ext cx="63791" cy="182880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 bwMode="auto">
              <a:xfrm rot="18000000" flipH="1" flipV="1">
                <a:off x="5761846" y="5529847"/>
                <a:ext cx="13716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</p:grpSp>
      </p:grpSp>
      <p:grpSp>
        <p:nvGrpSpPr>
          <p:cNvPr id="11" name="Group 10"/>
          <p:cNvGrpSpPr/>
          <p:nvPr/>
        </p:nvGrpSpPr>
        <p:grpSpPr>
          <a:xfrm>
            <a:off x="7947814" y="4473116"/>
            <a:ext cx="1016674" cy="324036"/>
            <a:chOff x="7947814" y="4653136"/>
            <a:chExt cx="1016674" cy="324036"/>
          </a:xfrm>
        </p:grpSpPr>
        <p:grpSp>
          <p:nvGrpSpPr>
            <p:cNvPr id="8" name="Group 7"/>
            <p:cNvGrpSpPr/>
            <p:nvPr/>
          </p:nvGrpSpPr>
          <p:grpSpPr>
            <a:xfrm>
              <a:off x="7947814" y="4653136"/>
              <a:ext cx="107322" cy="289655"/>
              <a:chOff x="7842384" y="4499933"/>
              <a:chExt cx="107322" cy="289655"/>
            </a:xfrm>
          </p:grpSpPr>
          <p:sp>
            <p:nvSpPr>
              <p:cNvPr id="72" name="Isosceles Triangle 71"/>
              <p:cNvSpPr/>
              <p:nvPr/>
            </p:nvSpPr>
            <p:spPr bwMode="auto">
              <a:xfrm rot="1800000">
                <a:off x="7842384" y="4606708"/>
                <a:ext cx="63791" cy="182880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 bwMode="auto">
              <a:xfrm rot="-3600000">
                <a:off x="7881126" y="4568513"/>
                <a:ext cx="13716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</p:grpSp>
        <p:grpSp>
          <p:nvGrpSpPr>
            <p:cNvPr id="9" name="Group 8"/>
            <p:cNvGrpSpPr/>
            <p:nvPr/>
          </p:nvGrpSpPr>
          <p:grpSpPr>
            <a:xfrm>
              <a:off x="8857166" y="4687517"/>
              <a:ext cx="107322" cy="289655"/>
              <a:chOff x="8642856" y="4571941"/>
              <a:chExt cx="107322" cy="289655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800000">
                <a:off x="8642856" y="4678716"/>
                <a:ext cx="63791" cy="182880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cxnSp>
            <p:nvCxnSpPr>
              <p:cNvPr id="75" name="Straight Arrow Connector 74"/>
              <p:cNvCxnSpPr/>
              <p:nvPr/>
            </p:nvCxnSpPr>
            <p:spPr bwMode="auto">
              <a:xfrm rot="-3600000">
                <a:off x="8681598" y="4640521"/>
                <a:ext cx="13716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</p:grpSp>
      </p:grpSp>
      <p:sp>
        <p:nvSpPr>
          <p:cNvPr id="13" name="Rectangle 12"/>
          <p:cNvSpPr/>
          <p:nvPr/>
        </p:nvSpPr>
        <p:spPr>
          <a:xfrm>
            <a:off x="6309848" y="1520788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b="1" i="1" dirty="0">
                <a:solidFill>
                  <a:srgbClr val="FF0000"/>
                </a:solidFill>
              </a:rPr>
              <a:t>All greenhouse </a:t>
            </a:r>
            <a:r>
              <a:rPr lang="en-US" altLang="en-US" sz="1800" b="1" i="1" dirty="0" smtClean="0">
                <a:solidFill>
                  <a:srgbClr val="FF0000"/>
                </a:solidFill>
              </a:rPr>
              <a:t>gases!!</a:t>
            </a:r>
            <a:endParaRPr lang="en-US" altLang="en-US" sz="1800" b="1" i="1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599892" y="5877272"/>
            <a:ext cx="548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i="1" dirty="0" smtClean="0">
                <a:solidFill>
                  <a:srgbClr val="FF0000"/>
                </a:solidFill>
              </a:rPr>
              <a:t>Or simultaneous combinations of the above</a:t>
            </a:r>
            <a:endParaRPr lang="en-US" alt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395288" y="-26988"/>
            <a:ext cx="8745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 Assignment Rules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Actually More Guidelines Than Rules</a:t>
            </a:r>
            <a:endParaRPr lang="en-US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1" name="Slide Number Placeholder 2"/>
          <p:cNvSpPr txBox="1">
            <a:spLocks/>
          </p:cNvSpPr>
          <p:nvPr/>
        </p:nvSpPr>
        <p:spPr bwMode="auto">
          <a:xfrm>
            <a:off x="8197850" y="6356350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Slide </a:t>
            </a:r>
            <a:fld id="{89717484-6BDC-413B-AA2C-06976E724CDC}" type="slidenum">
              <a:rPr lang="en-US" altLang="en-US" sz="1200" b="1">
                <a:latin typeface="Comic Sans MS" panose="030F0702030302020204" pitchFamily="66" charset="0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b="1">
              <a:latin typeface="Comic Sans MS" panose="030F0702030302020204" pitchFamily="66" charset="0"/>
            </a:endParaRPr>
          </a:p>
        </p:txBody>
      </p:sp>
      <p:sp>
        <p:nvSpPr>
          <p:cNvPr id="3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95288" y="6350494"/>
            <a:ext cx="7273056" cy="29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Oregon State University Department of Chemistry, Sleszynski, </a:t>
            </a:r>
            <a:r>
              <a:rPr lang="en-US" altLang="en-US" sz="1200" dirty="0">
                <a:latin typeface="Comic Sans MS" panose="030F0702030302020204" pitchFamily="66" charset="0"/>
              </a:rPr>
              <a:t>CH362,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IR Lecture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9879" y="2583186"/>
            <a:ext cx="8754629" cy="3690130"/>
            <a:chOff x="389879" y="2642953"/>
            <a:chExt cx="8754629" cy="36901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74"/>
            <a:stretch/>
          </p:blipFill>
          <p:spPr>
            <a:xfrm>
              <a:off x="389879" y="2642953"/>
              <a:ext cx="8754629" cy="365412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532944" y="6056084"/>
              <a:ext cx="36004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/>
                <a:t>http://opening.download/spring-opening.html</a:t>
              </a:r>
              <a:endParaRPr lang="en-US" sz="12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9512" y="1749006"/>
            <a:ext cx="4480560" cy="1103930"/>
            <a:chOff x="683443" y="1749006"/>
            <a:chExt cx="4572633" cy="1103930"/>
          </a:xfrm>
        </p:grpSpPr>
        <p:sp>
          <p:nvSpPr>
            <p:cNvPr id="9219" name="TextBox 9"/>
            <p:cNvSpPr txBox="1">
              <a:spLocks noChangeArrowheads="1"/>
            </p:cNvSpPr>
            <p:nvPr/>
          </p:nvSpPr>
          <p:spPr bwMode="auto">
            <a:xfrm>
              <a:off x="767120" y="1749006"/>
              <a:ext cx="43809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 smtClean="0">
                  <a:latin typeface="Comic Sans MS" panose="030F0702030302020204" pitchFamily="66" charset="0"/>
                </a:rPr>
                <a:t>Group Region – 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useful for identifying functional groups</a:t>
              </a:r>
              <a:endParaRPr lang="en-US" altLang="en-US" sz="2000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ight Brace 9"/>
            <p:cNvSpPr/>
            <p:nvPr/>
          </p:nvSpPr>
          <p:spPr bwMode="auto">
            <a:xfrm rot="16200000">
              <a:off x="2807742" y="404602"/>
              <a:ext cx="324035" cy="4572633"/>
            </a:xfrm>
            <a:prstGeom prst="righ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56075" y="1052736"/>
            <a:ext cx="3877269" cy="1800199"/>
            <a:chOff x="5256075" y="1052736"/>
            <a:chExt cx="3877269" cy="1800199"/>
          </a:xfrm>
        </p:grpSpPr>
        <p:sp>
          <p:nvSpPr>
            <p:cNvPr id="5" name="Right Brace 4"/>
            <p:cNvSpPr/>
            <p:nvPr/>
          </p:nvSpPr>
          <p:spPr bwMode="auto">
            <a:xfrm rot="16200000">
              <a:off x="6760506" y="1044998"/>
              <a:ext cx="324035" cy="3291840"/>
            </a:xfrm>
            <a:prstGeom prst="righ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5256075" y="1052736"/>
              <a:ext cx="3877269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 smtClean="0">
                  <a:latin typeface="Comic Sans MS" panose="030F0702030302020204" pitchFamily="66" charset="0"/>
                </a:rPr>
                <a:t>Fingerprint region 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– difficult to make individual peak assignments but useful if you have a reference spectra for comparison</a:t>
              </a:r>
            </a:p>
          </p:txBody>
        </p:sp>
      </p:grpSp>
      <p:sp>
        <p:nvSpPr>
          <p:cNvPr id="8" name="Freeform 7"/>
          <p:cNvSpPr/>
          <p:nvPr/>
        </p:nvSpPr>
        <p:spPr bwMode="auto">
          <a:xfrm>
            <a:off x="4442691" y="3888488"/>
            <a:ext cx="2355273" cy="351003"/>
          </a:xfrm>
          <a:custGeom>
            <a:avLst/>
            <a:gdLst>
              <a:gd name="connsiteX0" fmla="*/ 2355273 w 2355273"/>
              <a:gd name="connsiteY0" fmla="*/ 351003 h 351003"/>
              <a:gd name="connsiteX1" fmla="*/ 1727200 w 2355273"/>
              <a:gd name="connsiteY1" fmla="*/ 21 h 351003"/>
              <a:gd name="connsiteX2" fmla="*/ 979054 w 2355273"/>
              <a:gd name="connsiteY2" fmla="*/ 332530 h 351003"/>
              <a:gd name="connsiteX3" fmla="*/ 0 w 2355273"/>
              <a:gd name="connsiteY3" fmla="*/ 21 h 35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273" h="351003">
                <a:moveTo>
                  <a:pt x="2355273" y="351003"/>
                </a:moveTo>
                <a:cubicBezTo>
                  <a:pt x="2155921" y="177051"/>
                  <a:pt x="1956570" y="3100"/>
                  <a:pt x="1727200" y="21"/>
                </a:cubicBezTo>
                <a:cubicBezTo>
                  <a:pt x="1497830" y="-3058"/>
                  <a:pt x="1266921" y="332530"/>
                  <a:pt x="979054" y="332530"/>
                </a:cubicBezTo>
                <a:cubicBezTo>
                  <a:pt x="691187" y="332530"/>
                  <a:pt x="345593" y="166275"/>
                  <a:pt x="0" y="21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664364" y="3445164"/>
            <a:ext cx="2798618" cy="766618"/>
          </a:xfrm>
          <a:custGeom>
            <a:avLst/>
            <a:gdLst>
              <a:gd name="connsiteX0" fmla="*/ 2798618 w 2798618"/>
              <a:gd name="connsiteY0" fmla="*/ 766618 h 766618"/>
              <a:gd name="connsiteX1" fmla="*/ 1865745 w 2798618"/>
              <a:gd name="connsiteY1" fmla="*/ 147781 h 766618"/>
              <a:gd name="connsiteX2" fmla="*/ 0 w 2798618"/>
              <a:gd name="connsiteY2" fmla="*/ 0 h 76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8618" h="766618">
                <a:moveTo>
                  <a:pt x="2798618" y="766618"/>
                </a:moveTo>
                <a:cubicBezTo>
                  <a:pt x="2565399" y="521084"/>
                  <a:pt x="2332181" y="275551"/>
                  <a:pt x="1865745" y="147781"/>
                </a:cubicBezTo>
                <a:cubicBezTo>
                  <a:pt x="1399309" y="20011"/>
                  <a:pt x="699654" y="10005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702540" y="3479522"/>
            <a:ext cx="756084" cy="338554"/>
            <a:chOff x="1655676" y="1276887"/>
            <a:chExt cx="756084" cy="338554"/>
          </a:xfrm>
        </p:grpSpPr>
        <p:sp>
          <p:nvSpPr>
            <p:cNvPr id="22" name="TextBox 9"/>
            <p:cNvSpPr txBox="1">
              <a:spLocks noChangeArrowheads="1"/>
            </p:cNvSpPr>
            <p:nvPr/>
          </p:nvSpPr>
          <p:spPr bwMode="auto">
            <a:xfrm>
              <a:off x="1655676" y="1276887"/>
              <a:ext cx="7560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   N</a:t>
              </a:r>
              <a:endParaRPr lang="en-US" altLang="en-US" sz="16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1923132" y="1448780"/>
              <a:ext cx="16459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1923132" y="1484784"/>
              <a:ext cx="16459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923132" y="1412776"/>
              <a:ext cx="16459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2700587" y="3212976"/>
            <a:ext cx="756084" cy="338554"/>
            <a:chOff x="1655676" y="1276887"/>
            <a:chExt cx="756084" cy="338554"/>
          </a:xfrm>
        </p:grpSpPr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655676" y="1276887"/>
              <a:ext cx="7560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   </a:t>
              </a:r>
              <a:r>
                <a:rPr lang="en-US" altLang="en-US" sz="1600" b="1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</a:t>
              </a:r>
              <a:endParaRPr lang="en-US" altLang="en-US" sz="16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1923132" y="1448780"/>
              <a:ext cx="16459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23132" y="1484784"/>
              <a:ext cx="16459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923132" y="1410615"/>
              <a:ext cx="16459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4" name="Straight Arrow Connector 23"/>
          <p:cNvCxnSpPr/>
          <p:nvPr/>
        </p:nvCxnSpPr>
        <p:spPr bwMode="auto">
          <a:xfrm flipH="1" flipV="1">
            <a:off x="3456671" y="3479522"/>
            <a:ext cx="575269" cy="720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 rot="16200000">
            <a:off x="-112657" y="4432975"/>
            <a:ext cx="12846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High Energy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 rot="16200000">
            <a:off x="8073616" y="4318582"/>
            <a:ext cx="1441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Low Energy</a:t>
            </a:r>
          </a:p>
        </p:txBody>
      </p:sp>
    </p:spTree>
    <p:extLst>
      <p:ext uri="{BB962C8B-B14F-4D97-AF65-F5344CB8AC3E}">
        <p14:creationId xmlns:p14="http://schemas.microsoft.com/office/powerpoint/2010/main" val="36475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395288" y="-27384"/>
            <a:ext cx="8745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Single Beam IR with No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Subtraction</a:t>
            </a:r>
            <a:endParaRPr lang="en-US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1" name="Slide Number Placeholder 2"/>
          <p:cNvSpPr txBox="1">
            <a:spLocks/>
          </p:cNvSpPr>
          <p:nvPr/>
        </p:nvSpPr>
        <p:spPr bwMode="auto">
          <a:xfrm>
            <a:off x="8197850" y="6356350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Slide </a:t>
            </a:r>
            <a:fld id="{89717484-6BDC-413B-AA2C-06976E724CDC}" type="slidenum">
              <a:rPr lang="en-US" altLang="en-US" sz="1200" b="1">
                <a:latin typeface="Comic Sans MS" panose="030F0702030302020204" pitchFamily="66" charset="0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b="1">
              <a:latin typeface="Comic Sans MS" panose="030F0702030302020204" pitchFamily="66" charset="0"/>
            </a:endParaRPr>
          </a:p>
        </p:txBody>
      </p:sp>
      <p:sp>
        <p:nvSpPr>
          <p:cNvPr id="3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95288" y="6350494"/>
            <a:ext cx="7273056" cy="29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Oregon State University Department of Chemistry, Sleszynski, </a:t>
            </a:r>
            <a:r>
              <a:rPr lang="en-US" altLang="en-US" sz="1200" dirty="0">
                <a:latin typeface="Comic Sans MS" panose="030F0702030302020204" pitchFamily="66" charset="0"/>
              </a:rPr>
              <a:t>CH362,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IR Lecture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452562"/>
            <a:ext cx="7181850" cy="395287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 bwMode="auto">
          <a:xfrm>
            <a:off x="1764145" y="1484746"/>
            <a:ext cx="6363855" cy="3336636"/>
          </a:xfrm>
          <a:custGeom>
            <a:avLst/>
            <a:gdLst>
              <a:gd name="connsiteX0" fmla="*/ 0 w 6363855"/>
              <a:gd name="connsiteY0" fmla="*/ 1747981 h 3336636"/>
              <a:gd name="connsiteX1" fmla="*/ 406400 w 6363855"/>
              <a:gd name="connsiteY1" fmla="*/ 1692563 h 3336636"/>
              <a:gd name="connsiteX2" fmla="*/ 822037 w 6363855"/>
              <a:gd name="connsiteY2" fmla="*/ 1415472 h 3336636"/>
              <a:gd name="connsiteX3" fmla="*/ 1597891 w 6363855"/>
              <a:gd name="connsiteY3" fmla="*/ 741218 h 3336636"/>
              <a:gd name="connsiteX4" fmla="*/ 2059710 w 6363855"/>
              <a:gd name="connsiteY4" fmla="*/ 436418 h 3336636"/>
              <a:gd name="connsiteX5" fmla="*/ 2780146 w 6363855"/>
              <a:gd name="connsiteY5" fmla="*/ 113145 h 3336636"/>
              <a:gd name="connsiteX6" fmla="*/ 3232728 w 6363855"/>
              <a:gd name="connsiteY6" fmla="*/ 11545 h 3336636"/>
              <a:gd name="connsiteX7" fmla="*/ 3703782 w 6363855"/>
              <a:gd name="connsiteY7" fmla="*/ 2309 h 3336636"/>
              <a:gd name="connsiteX8" fmla="*/ 3796146 w 6363855"/>
              <a:gd name="connsiteY8" fmla="*/ 11545 h 3336636"/>
              <a:gd name="connsiteX9" fmla="*/ 4017819 w 6363855"/>
              <a:gd name="connsiteY9" fmla="*/ 48490 h 3336636"/>
              <a:gd name="connsiteX10" fmla="*/ 4692073 w 6363855"/>
              <a:gd name="connsiteY10" fmla="*/ 297872 h 3336636"/>
              <a:gd name="connsiteX11" fmla="*/ 5357091 w 6363855"/>
              <a:gd name="connsiteY11" fmla="*/ 1166090 h 3336636"/>
              <a:gd name="connsiteX12" fmla="*/ 6363855 w 6363855"/>
              <a:gd name="connsiteY12" fmla="*/ 3336636 h 333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63855" h="3336636">
                <a:moveTo>
                  <a:pt x="0" y="1747981"/>
                </a:moveTo>
                <a:cubicBezTo>
                  <a:pt x="134697" y="1747981"/>
                  <a:pt x="269394" y="1747981"/>
                  <a:pt x="406400" y="1692563"/>
                </a:cubicBezTo>
                <a:cubicBezTo>
                  <a:pt x="543406" y="1637145"/>
                  <a:pt x="623455" y="1574029"/>
                  <a:pt x="822037" y="1415472"/>
                </a:cubicBezTo>
                <a:cubicBezTo>
                  <a:pt x="1020619" y="1256914"/>
                  <a:pt x="1391612" y="904394"/>
                  <a:pt x="1597891" y="741218"/>
                </a:cubicBezTo>
                <a:cubicBezTo>
                  <a:pt x="1804170" y="578042"/>
                  <a:pt x="1862668" y="541097"/>
                  <a:pt x="2059710" y="436418"/>
                </a:cubicBezTo>
                <a:cubicBezTo>
                  <a:pt x="2256752" y="331739"/>
                  <a:pt x="2584643" y="183957"/>
                  <a:pt x="2780146" y="113145"/>
                </a:cubicBezTo>
                <a:cubicBezTo>
                  <a:pt x="2975649" y="42333"/>
                  <a:pt x="3078789" y="30018"/>
                  <a:pt x="3232728" y="11545"/>
                </a:cubicBezTo>
                <a:cubicBezTo>
                  <a:pt x="3386667" y="-6928"/>
                  <a:pt x="3609879" y="2309"/>
                  <a:pt x="3703782" y="2309"/>
                </a:cubicBezTo>
                <a:cubicBezTo>
                  <a:pt x="3797685" y="2309"/>
                  <a:pt x="3743807" y="3848"/>
                  <a:pt x="3796146" y="11545"/>
                </a:cubicBezTo>
                <a:cubicBezTo>
                  <a:pt x="3848485" y="19242"/>
                  <a:pt x="3868498" y="769"/>
                  <a:pt x="4017819" y="48490"/>
                </a:cubicBezTo>
                <a:cubicBezTo>
                  <a:pt x="4167140" y="96211"/>
                  <a:pt x="4468861" y="111605"/>
                  <a:pt x="4692073" y="297872"/>
                </a:cubicBezTo>
                <a:cubicBezTo>
                  <a:pt x="4915285" y="484139"/>
                  <a:pt x="5078461" y="659629"/>
                  <a:pt x="5357091" y="1166090"/>
                </a:cubicBezTo>
                <a:cubicBezTo>
                  <a:pt x="5635721" y="1672551"/>
                  <a:pt x="5999788" y="2504593"/>
                  <a:pt x="6363855" y="3336636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103824" y="4278578"/>
            <a:ext cx="10442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CO</a:t>
            </a:r>
            <a:r>
              <a:rPr lang="en-US" altLang="en-US" sz="1600" b="1" baseline="-25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gas</a:t>
            </a:r>
            <a:endParaRPr lang="en-US" altLang="en-US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409014" y="4005064"/>
            <a:ext cx="12152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H</a:t>
            </a:r>
            <a:r>
              <a:rPr lang="en-US" altLang="en-US" sz="1600" b="1" baseline="-25000" dirty="0">
                <a:solidFill>
                  <a:srgbClr val="0099FF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O vapor</a:t>
            </a:r>
            <a:endParaRPr lang="en-US" altLang="en-US" sz="1600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691680" y="4221088"/>
            <a:ext cx="12152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H</a:t>
            </a:r>
            <a:r>
              <a:rPr lang="en-US" altLang="en-US" sz="1600" b="1" baseline="-25000" dirty="0">
                <a:solidFill>
                  <a:srgbClr val="0099FF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O vapor</a:t>
            </a:r>
            <a:endParaRPr lang="en-US" altLang="en-US" sz="1600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20738" y="1160174"/>
            <a:ext cx="2696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Source and detector variation with wavelength</a:t>
            </a:r>
            <a:endParaRPr lang="en-US" alt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395288" y="-26988"/>
            <a:ext cx="8745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Series of Benzene Derivative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 Spectra</a:t>
            </a:r>
            <a:endParaRPr lang="en-US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1" name="Slide Number Placeholder 2"/>
          <p:cNvSpPr txBox="1">
            <a:spLocks/>
          </p:cNvSpPr>
          <p:nvPr/>
        </p:nvSpPr>
        <p:spPr bwMode="auto">
          <a:xfrm>
            <a:off x="8197850" y="6356350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Slide </a:t>
            </a:r>
            <a:fld id="{89717484-6BDC-413B-AA2C-06976E724CDC}" type="slidenum">
              <a:rPr lang="en-US" altLang="en-US" sz="1200" b="1">
                <a:latin typeface="Comic Sans MS" panose="030F0702030302020204" pitchFamily="66" charset="0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b="1">
              <a:latin typeface="Comic Sans MS" panose="030F0702030302020204" pitchFamily="66" charset="0"/>
            </a:endParaRPr>
          </a:p>
        </p:txBody>
      </p:sp>
      <p:sp>
        <p:nvSpPr>
          <p:cNvPr id="3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95288" y="6350494"/>
            <a:ext cx="7273056" cy="29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Oregon State University Department of Chemistry, Sleszynski, </a:t>
            </a:r>
            <a:r>
              <a:rPr lang="en-US" altLang="en-US" sz="1200" dirty="0">
                <a:latin typeface="Comic Sans MS" panose="030F0702030302020204" pitchFamily="66" charset="0"/>
              </a:rPr>
              <a:t>CH362,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IR Lecture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088740"/>
            <a:ext cx="4248720" cy="2549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5" b="12200"/>
          <a:stretch/>
        </p:blipFill>
        <p:spPr>
          <a:xfrm>
            <a:off x="386961" y="3753037"/>
            <a:ext cx="4617087" cy="2556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1088030"/>
            <a:ext cx="4021629" cy="2412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69" y="1992111"/>
            <a:ext cx="496692" cy="908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030193"/>
            <a:ext cx="764704" cy="764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395" y="4977172"/>
            <a:ext cx="870672" cy="704947"/>
          </a:xfrm>
          <a:prstGeom prst="rect">
            <a:avLst/>
          </a:prstGeom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 rot="16200000">
            <a:off x="5886028" y="1968800"/>
            <a:ext cx="612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H-O 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 rot="16200000">
            <a:off x="2735216" y="4740049"/>
            <a:ext cx="5760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C=O 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 rot="16200000">
            <a:off x="1456331" y="4993851"/>
            <a:ext cx="7389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=C-H 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 rot="16200000">
            <a:off x="6071682" y="2187147"/>
            <a:ext cx="7389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=C-H 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 rot="16200000">
            <a:off x="1168589" y="2600779"/>
            <a:ext cx="7389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&gt;3000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=C-H 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 rot="16200000">
            <a:off x="1243103" y="4682741"/>
            <a:ext cx="612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H-O 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 rot="16200000">
            <a:off x="1727814" y="2577297"/>
            <a:ext cx="7389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Comic Sans MS" panose="030F0702030302020204" pitchFamily="66" charset="0"/>
              </a:rPr>
              <a:t>-</a:t>
            </a:r>
            <a:r>
              <a:rPr lang="en-US" altLang="en-US" sz="1400" b="1" dirty="0" smtClean="0">
                <a:latin typeface="Comic Sans MS" panose="030F0702030302020204" pitchFamily="66" charset="0"/>
              </a:rPr>
              <a:t>C-H</a:t>
            </a:r>
            <a:endParaRPr lang="en-US" altLang="en-US" sz="1400" b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&lt;3000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 rot="16200000">
            <a:off x="6343037" y="2339008"/>
            <a:ext cx="7389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Comic Sans MS" panose="030F0702030302020204" pitchFamily="66" charset="0"/>
              </a:rPr>
              <a:t>-</a:t>
            </a:r>
            <a:r>
              <a:rPr lang="en-US" altLang="en-US" sz="1400" b="1" dirty="0" smtClean="0">
                <a:latin typeface="Comic Sans MS" panose="030F0702030302020204" pitchFamily="66" charset="0"/>
              </a:rPr>
              <a:t>C-H 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 rot="16200000">
            <a:off x="7660215" y="2212994"/>
            <a:ext cx="612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C=C 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 rot="16200000">
            <a:off x="3276089" y="2236833"/>
            <a:ext cx="612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C=C 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 rot="16200000">
            <a:off x="3087708" y="5238202"/>
            <a:ext cx="612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C=C 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30270"/>
            <a:ext cx="4309947" cy="2293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7" y="4866357"/>
            <a:ext cx="1246676" cy="900100"/>
          </a:xfrm>
          <a:prstGeom prst="rect">
            <a:avLst/>
          </a:prstGeom>
        </p:spPr>
      </p:pic>
      <p:sp>
        <p:nvSpPr>
          <p:cNvPr id="29" name="TextBox 9"/>
          <p:cNvSpPr txBox="1">
            <a:spLocks noChangeArrowheads="1"/>
          </p:cNvSpPr>
          <p:nvPr/>
        </p:nvSpPr>
        <p:spPr bwMode="auto">
          <a:xfrm rot="16200000">
            <a:off x="7154415" y="5111316"/>
            <a:ext cx="5760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C=O </a:t>
            </a:r>
            <a:endParaRPr lang="en-US" altLang="en-US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768350" y="173038"/>
            <a:ext cx="7862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Building a Spectrophotometer</a:t>
            </a:r>
            <a:endParaRPr lang="en-US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5478" name="TextBox 11"/>
          <p:cNvSpPr txBox="1">
            <a:spLocks noChangeArrowheads="1"/>
          </p:cNvSpPr>
          <p:nvPr/>
        </p:nvSpPr>
        <p:spPr bwMode="auto">
          <a:xfrm>
            <a:off x="401638" y="1050925"/>
            <a:ext cx="8742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Comic Sans MS" panose="030F0702030302020204" pitchFamily="66" charset="0"/>
              </a:rPr>
              <a:t>In the UV/Visible region wavelength selection is accomplished with a </a:t>
            </a:r>
            <a:r>
              <a:rPr lang="en-US" altLang="en-US" sz="2400" dirty="0" err="1" smtClean="0">
                <a:latin typeface="Comic Sans MS" panose="030F0702030302020204" pitchFamily="66" charset="0"/>
              </a:rPr>
              <a:t>monochrometer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05479" name="TextBox 13"/>
          <p:cNvSpPr txBox="1">
            <a:spLocks noChangeArrowheads="1"/>
          </p:cNvSpPr>
          <p:nvPr/>
        </p:nvSpPr>
        <p:spPr bwMode="auto">
          <a:xfrm>
            <a:off x="401638" y="5085184"/>
            <a:ext cx="8705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then came the Michelson Interferometer ……</a:t>
            </a:r>
            <a:endParaRPr lang="en-US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5536" y="4433046"/>
            <a:ext cx="80945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The original “dispersive” IRs had a reasonable similar design</a:t>
            </a: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14344" name="Slide Number Placeholder 2"/>
          <p:cNvSpPr txBox="1">
            <a:spLocks/>
          </p:cNvSpPr>
          <p:nvPr/>
        </p:nvSpPr>
        <p:spPr bwMode="auto">
          <a:xfrm>
            <a:off x="8197850" y="6356350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Slide </a:t>
            </a:r>
            <a:fld id="{8EDFC914-7CCD-4C2A-B689-7AFAAB638CC5}" type="slidenum">
              <a:rPr lang="en-US" altLang="en-US" sz="1200" b="1">
                <a:latin typeface="Comic Sans MS" panose="030F0702030302020204" pitchFamily="66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b="1">
              <a:latin typeface="Comic Sans MS" panose="030F0702030302020204" pitchFamily="66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295636" y="1952836"/>
            <a:ext cx="6156325" cy="2036571"/>
            <a:chOff x="1057" y="2565"/>
            <a:chExt cx="9695" cy="3208"/>
          </a:xfrm>
        </p:grpSpPr>
        <p:sp>
          <p:nvSpPr>
            <p:cNvPr id="6" name="Line 34"/>
            <p:cNvSpPr>
              <a:spLocks noChangeShapeType="1"/>
            </p:cNvSpPr>
            <p:nvPr/>
          </p:nvSpPr>
          <p:spPr bwMode="auto">
            <a:xfrm>
              <a:off x="2430" y="3128"/>
              <a:ext cx="645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 rot="2700000">
              <a:off x="8505" y="3056"/>
              <a:ext cx="937" cy="1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32"/>
            <p:cNvSpPr>
              <a:spLocks noChangeShapeType="1"/>
            </p:cNvSpPr>
            <p:nvPr/>
          </p:nvSpPr>
          <p:spPr bwMode="auto">
            <a:xfrm flipH="1">
              <a:off x="7049" y="3119"/>
              <a:ext cx="1850" cy="6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31"/>
            <p:cNvSpPr>
              <a:spLocks noChangeShapeType="1"/>
            </p:cNvSpPr>
            <p:nvPr/>
          </p:nvSpPr>
          <p:spPr bwMode="auto">
            <a:xfrm flipH="1">
              <a:off x="7228" y="3125"/>
              <a:ext cx="1658" cy="8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 flipH="1">
              <a:off x="7395" y="3157"/>
              <a:ext cx="1482" cy="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 flipH="1">
              <a:off x="6513" y="3146"/>
              <a:ext cx="2385" cy="2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 flipH="1">
              <a:off x="7732" y="3135"/>
              <a:ext cx="1154" cy="13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8114" y="3124"/>
              <a:ext cx="798" cy="1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 rot="-1084211">
              <a:off x="7051" y="3312"/>
              <a:ext cx="985" cy="2099"/>
              <a:chOff x="7099" y="7230"/>
              <a:chExt cx="728" cy="1504"/>
            </a:xfrm>
          </p:grpSpPr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>
                <a:off x="7099" y="7230"/>
                <a:ext cx="335" cy="6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7492" y="8048"/>
                <a:ext cx="335" cy="6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5373" y="2901"/>
              <a:ext cx="452" cy="43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1057" y="3395"/>
              <a:ext cx="2105" cy="60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Osaka" pitchFamily="1" charset="-128"/>
                </a:rPr>
                <a:t>Broad Band White Light Source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Osaka" pitchFamily="1" charset="-128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7237" y="5188"/>
              <a:ext cx="2252" cy="58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Osaka" pitchFamily="1" charset="-128"/>
                </a:rPr>
                <a:t>Slit Isolates Desired Wavelength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Osaka" pitchFamily="1" charset="-128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8140" y="4350"/>
              <a:ext cx="2442" cy="7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Osaka" pitchFamily="1" charset="-128"/>
                </a:rPr>
                <a:t>Dispersed Into Discreet Wavelengths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Osaka" pitchFamily="1" charset="-128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8937" y="2840"/>
              <a:ext cx="181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Osaka" pitchFamily="1" charset="-128"/>
                </a:rPr>
                <a:t>Monochromator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Osaka" pitchFamily="1" charset="-128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1806" y="5321"/>
              <a:ext cx="403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Osaka" pitchFamily="1" charset="-128"/>
                </a:rPr>
                <a:t>Photomultiplier (PMT) or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Osaka" pitchFamily="1" charset="-128"/>
                </a:rPr>
                <a:t>Silicon Photodiode Detector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Osaka" pitchFamily="1" charset="-128"/>
              </a:endParaRP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4650" y="2565"/>
              <a:ext cx="181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Osaka" pitchFamily="1" charset="-128"/>
                </a:rPr>
                <a:t>Sample Cuvette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Osaka" pitchFamily="1" charset="-128"/>
              </a:endParaRPr>
            </a:p>
          </p:txBody>
        </p:sp>
        <p:pic>
          <p:nvPicPr>
            <p:cNvPr id="14352" name="Picture 16" descr="MCj04260720000[1]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0" y="2850"/>
              <a:ext cx="36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H="1">
              <a:off x="7927" y="3127"/>
              <a:ext cx="966" cy="15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 rot="2937566">
              <a:off x="6090" y="5132"/>
              <a:ext cx="285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95288" y="6350494"/>
            <a:ext cx="7273056" cy="29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Oregon State University Department of Chemistry, Sleszynski, </a:t>
            </a:r>
            <a:r>
              <a:rPr lang="en-US" altLang="en-US" sz="1200" dirty="0">
                <a:latin typeface="Comic Sans MS" panose="030F0702030302020204" pitchFamily="66" charset="0"/>
              </a:rPr>
              <a:t>CH362,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IR Lecture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utoUpdateAnimBg="0"/>
      <p:bldP spid="105479" grpId="0" autoUpdateAnimBg="0"/>
      <p:bldP spid="1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401638" y="-27384"/>
            <a:ext cx="87423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Michelson Interferometer Uses Constructive/Destructive Interference</a:t>
            </a:r>
            <a:endParaRPr lang="en-US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20" name="Slide Number Placeholder 2"/>
          <p:cNvSpPr txBox="1">
            <a:spLocks/>
          </p:cNvSpPr>
          <p:nvPr/>
        </p:nvSpPr>
        <p:spPr bwMode="auto">
          <a:xfrm>
            <a:off x="8197850" y="6356350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Slide </a:t>
            </a:r>
            <a:fld id="{80B7AB1F-ED6B-4ACB-9CD4-4B920FBFA90D}" type="slidenum">
              <a:rPr lang="en-US" altLang="en-US" sz="1200" b="1">
                <a:latin typeface="Comic Sans MS" panose="030F0702030302020204" pitchFamily="66" charset="0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b="1">
              <a:latin typeface="Comic Sans MS" panose="030F0702030302020204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5536" y="1088740"/>
            <a:ext cx="3774317" cy="3692161"/>
            <a:chOff x="395536" y="1088740"/>
            <a:chExt cx="3774317" cy="36921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088740"/>
              <a:ext cx="3492388" cy="350848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95536" y="4550069"/>
              <a:ext cx="377431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 smtClean="0"/>
                <a:t>https://www.mpoweruk.com/figs/Michelson-Interferometer.htm</a:t>
              </a:r>
              <a:endParaRPr lang="en-US" sz="900" b="1" dirty="0"/>
            </a:p>
          </p:txBody>
        </p:sp>
      </p:grp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4031940" y="1749476"/>
            <a:ext cx="1316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Constructive interference</a:t>
            </a:r>
          </a:p>
        </p:txBody>
      </p:sp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4103948" y="3895266"/>
            <a:ext cx="13160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Destructive interference</a:t>
            </a:r>
          </a:p>
        </p:txBody>
      </p:sp>
      <p:grpSp>
        <p:nvGrpSpPr>
          <p:cNvPr id="20" name="Group 42"/>
          <p:cNvGrpSpPr>
            <a:grpSpLocks/>
          </p:cNvGrpSpPr>
          <p:nvPr/>
        </p:nvGrpSpPr>
        <p:grpSpPr bwMode="auto">
          <a:xfrm>
            <a:off x="5372359" y="1194881"/>
            <a:ext cx="1851024" cy="1230313"/>
            <a:chOff x="2773" y="1026"/>
            <a:chExt cx="1166" cy="775"/>
          </a:xfrm>
        </p:grpSpPr>
        <p:grpSp>
          <p:nvGrpSpPr>
            <p:cNvPr id="21" name="Group 43"/>
            <p:cNvGrpSpPr>
              <a:grpSpLocks noChangeAspect="1"/>
            </p:cNvGrpSpPr>
            <p:nvPr/>
          </p:nvGrpSpPr>
          <p:grpSpPr bwMode="auto">
            <a:xfrm rot="-182043">
              <a:off x="2781" y="1026"/>
              <a:ext cx="1158" cy="312"/>
              <a:chOff x="1199" y="11518"/>
              <a:chExt cx="2112" cy="567"/>
            </a:xfrm>
          </p:grpSpPr>
          <p:sp>
            <p:nvSpPr>
              <p:cNvPr id="28" name="Freeform 44"/>
              <p:cNvSpPr>
                <a:spLocks noChangeAspect="1"/>
              </p:cNvSpPr>
              <p:nvPr/>
            </p:nvSpPr>
            <p:spPr bwMode="auto">
              <a:xfrm>
                <a:off x="1199" y="11518"/>
                <a:ext cx="1050" cy="506"/>
              </a:xfrm>
              <a:custGeom>
                <a:avLst/>
                <a:gdLst>
                  <a:gd name="T0" fmla="*/ 0 w 1050"/>
                  <a:gd name="T1" fmla="*/ 32 h 506"/>
                  <a:gd name="T2" fmla="*/ 223 w 1050"/>
                  <a:gd name="T3" fmla="*/ 506 h 506"/>
                  <a:gd name="T4" fmla="*/ 456 w 1050"/>
                  <a:gd name="T5" fmla="*/ 32 h 506"/>
                  <a:gd name="T6" fmla="*/ 679 w 1050"/>
                  <a:gd name="T7" fmla="*/ 495 h 506"/>
                  <a:gd name="T8" fmla="*/ 912 w 1050"/>
                  <a:gd name="T9" fmla="*/ 32 h 506"/>
                  <a:gd name="T10" fmla="*/ 1050 w 1050"/>
                  <a:gd name="T11" fmla="*/ 304 h 5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0"/>
                  <a:gd name="T19" fmla="*/ 0 h 506"/>
                  <a:gd name="T20" fmla="*/ 1050 w 1050"/>
                  <a:gd name="T21" fmla="*/ 506 h 5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0" h="506">
                    <a:moveTo>
                      <a:pt x="0" y="32"/>
                    </a:moveTo>
                    <a:cubicBezTo>
                      <a:pt x="73" y="269"/>
                      <a:pt x="147" y="506"/>
                      <a:pt x="223" y="506"/>
                    </a:cubicBezTo>
                    <a:cubicBezTo>
                      <a:pt x="299" y="506"/>
                      <a:pt x="380" y="34"/>
                      <a:pt x="456" y="32"/>
                    </a:cubicBezTo>
                    <a:cubicBezTo>
                      <a:pt x="532" y="31"/>
                      <a:pt x="603" y="495"/>
                      <a:pt x="679" y="495"/>
                    </a:cubicBezTo>
                    <a:cubicBezTo>
                      <a:pt x="755" y="495"/>
                      <a:pt x="850" y="64"/>
                      <a:pt x="912" y="32"/>
                    </a:cubicBezTo>
                    <a:cubicBezTo>
                      <a:pt x="974" y="0"/>
                      <a:pt x="1021" y="247"/>
                      <a:pt x="1050" y="304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45"/>
              <p:cNvSpPr>
                <a:spLocks noChangeAspect="1"/>
              </p:cNvSpPr>
              <p:nvPr/>
            </p:nvSpPr>
            <p:spPr bwMode="auto">
              <a:xfrm>
                <a:off x="2231" y="11575"/>
                <a:ext cx="1080" cy="510"/>
              </a:xfrm>
              <a:custGeom>
                <a:avLst/>
                <a:gdLst>
                  <a:gd name="T0" fmla="*/ 0 w 1080"/>
                  <a:gd name="T1" fmla="*/ 188 h 510"/>
                  <a:gd name="T2" fmla="*/ 163 w 1080"/>
                  <a:gd name="T3" fmla="*/ 480 h 510"/>
                  <a:gd name="T4" fmla="*/ 396 w 1080"/>
                  <a:gd name="T5" fmla="*/ 6 h 510"/>
                  <a:gd name="T6" fmla="*/ 619 w 1080"/>
                  <a:gd name="T7" fmla="*/ 469 h 510"/>
                  <a:gd name="T8" fmla="*/ 852 w 1080"/>
                  <a:gd name="T9" fmla="*/ 6 h 510"/>
                  <a:gd name="T10" fmla="*/ 1080 w 1080"/>
                  <a:gd name="T11" fmla="*/ 503 h 5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0"/>
                  <a:gd name="T19" fmla="*/ 0 h 510"/>
                  <a:gd name="T20" fmla="*/ 1080 w 1080"/>
                  <a:gd name="T21" fmla="*/ 510 h 5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0" h="510">
                    <a:moveTo>
                      <a:pt x="0" y="188"/>
                    </a:moveTo>
                    <a:cubicBezTo>
                      <a:pt x="25" y="237"/>
                      <a:pt x="97" y="510"/>
                      <a:pt x="163" y="480"/>
                    </a:cubicBezTo>
                    <a:cubicBezTo>
                      <a:pt x="229" y="450"/>
                      <a:pt x="320" y="8"/>
                      <a:pt x="396" y="6"/>
                    </a:cubicBezTo>
                    <a:cubicBezTo>
                      <a:pt x="472" y="5"/>
                      <a:pt x="543" y="469"/>
                      <a:pt x="619" y="469"/>
                    </a:cubicBezTo>
                    <a:cubicBezTo>
                      <a:pt x="695" y="469"/>
                      <a:pt x="775" y="0"/>
                      <a:pt x="852" y="6"/>
                    </a:cubicBezTo>
                    <a:cubicBezTo>
                      <a:pt x="929" y="12"/>
                      <a:pt x="1042" y="420"/>
                      <a:pt x="1080" y="503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46"/>
            <p:cNvGrpSpPr>
              <a:grpSpLocks noChangeAspect="1"/>
            </p:cNvGrpSpPr>
            <p:nvPr/>
          </p:nvGrpSpPr>
          <p:grpSpPr bwMode="auto">
            <a:xfrm rot="-182043">
              <a:off x="2773" y="1489"/>
              <a:ext cx="1165" cy="312"/>
              <a:chOff x="1132" y="11515"/>
              <a:chExt cx="2123" cy="567"/>
            </a:xfrm>
          </p:grpSpPr>
          <p:sp>
            <p:nvSpPr>
              <p:cNvPr id="26" name="Freeform 47"/>
              <p:cNvSpPr>
                <a:spLocks noChangeAspect="1"/>
              </p:cNvSpPr>
              <p:nvPr/>
            </p:nvSpPr>
            <p:spPr bwMode="auto">
              <a:xfrm>
                <a:off x="1132" y="11515"/>
                <a:ext cx="1050" cy="506"/>
              </a:xfrm>
              <a:custGeom>
                <a:avLst/>
                <a:gdLst>
                  <a:gd name="T0" fmla="*/ 0 w 1050"/>
                  <a:gd name="T1" fmla="*/ 32 h 506"/>
                  <a:gd name="T2" fmla="*/ 223 w 1050"/>
                  <a:gd name="T3" fmla="*/ 506 h 506"/>
                  <a:gd name="T4" fmla="*/ 456 w 1050"/>
                  <a:gd name="T5" fmla="*/ 32 h 506"/>
                  <a:gd name="T6" fmla="*/ 679 w 1050"/>
                  <a:gd name="T7" fmla="*/ 495 h 506"/>
                  <a:gd name="T8" fmla="*/ 912 w 1050"/>
                  <a:gd name="T9" fmla="*/ 32 h 506"/>
                  <a:gd name="T10" fmla="*/ 1050 w 1050"/>
                  <a:gd name="T11" fmla="*/ 304 h 5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0"/>
                  <a:gd name="T19" fmla="*/ 0 h 506"/>
                  <a:gd name="T20" fmla="*/ 1050 w 1050"/>
                  <a:gd name="T21" fmla="*/ 506 h 5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0" h="506">
                    <a:moveTo>
                      <a:pt x="0" y="32"/>
                    </a:moveTo>
                    <a:cubicBezTo>
                      <a:pt x="73" y="269"/>
                      <a:pt x="147" y="506"/>
                      <a:pt x="223" y="506"/>
                    </a:cubicBezTo>
                    <a:cubicBezTo>
                      <a:pt x="299" y="506"/>
                      <a:pt x="380" y="34"/>
                      <a:pt x="456" y="32"/>
                    </a:cubicBezTo>
                    <a:cubicBezTo>
                      <a:pt x="532" y="31"/>
                      <a:pt x="603" y="495"/>
                      <a:pt x="679" y="495"/>
                    </a:cubicBezTo>
                    <a:cubicBezTo>
                      <a:pt x="755" y="495"/>
                      <a:pt x="850" y="64"/>
                      <a:pt x="912" y="32"/>
                    </a:cubicBezTo>
                    <a:cubicBezTo>
                      <a:pt x="974" y="0"/>
                      <a:pt x="1021" y="247"/>
                      <a:pt x="1050" y="304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48"/>
              <p:cNvSpPr>
                <a:spLocks noChangeAspect="1"/>
              </p:cNvSpPr>
              <p:nvPr/>
            </p:nvSpPr>
            <p:spPr bwMode="auto">
              <a:xfrm>
                <a:off x="2175" y="11572"/>
                <a:ext cx="1080" cy="510"/>
              </a:xfrm>
              <a:custGeom>
                <a:avLst/>
                <a:gdLst>
                  <a:gd name="T0" fmla="*/ 0 w 1080"/>
                  <a:gd name="T1" fmla="*/ 188 h 510"/>
                  <a:gd name="T2" fmla="*/ 163 w 1080"/>
                  <a:gd name="T3" fmla="*/ 480 h 510"/>
                  <a:gd name="T4" fmla="*/ 396 w 1080"/>
                  <a:gd name="T5" fmla="*/ 6 h 510"/>
                  <a:gd name="T6" fmla="*/ 619 w 1080"/>
                  <a:gd name="T7" fmla="*/ 469 h 510"/>
                  <a:gd name="T8" fmla="*/ 852 w 1080"/>
                  <a:gd name="T9" fmla="*/ 6 h 510"/>
                  <a:gd name="T10" fmla="*/ 1080 w 1080"/>
                  <a:gd name="T11" fmla="*/ 503 h 5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0"/>
                  <a:gd name="T19" fmla="*/ 0 h 510"/>
                  <a:gd name="T20" fmla="*/ 1080 w 1080"/>
                  <a:gd name="T21" fmla="*/ 510 h 5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0" h="510">
                    <a:moveTo>
                      <a:pt x="0" y="188"/>
                    </a:moveTo>
                    <a:cubicBezTo>
                      <a:pt x="25" y="237"/>
                      <a:pt x="97" y="510"/>
                      <a:pt x="163" y="480"/>
                    </a:cubicBezTo>
                    <a:cubicBezTo>
                      <a:pt x="229" y="450"/>
                      <a:pt x="320" y="8"/>
                      <a:pt x="396" y="6"/>
                    </a:cubicBezTo>
                    <a:cubicBezTo>
                      <a:pt x="472" y="5"/>
                      <a:pt x="543" y="469"/>
                      <a:pt x="619" y="469"/>
                    </a:cubicBezTo>
                    <a:cubicBezTo>
                      <a:pt x="695" y="469"/>
                      <a:pt x="775" y="0"/>
                      <a:pt x="852" y="6"/>
                    </a:cubicBezTo>
                    <a:cubicBezTo>
                      <a:pt x="929" y="12"/>
                      <a:pt x="1042" y="420"/>
                      <a:pt x="1080" y="503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49"/>
            <p:cNvGrpSpPr>
              <a:grpSpLocks/>
            </p:cNvGrpSpPr>
            <p:nvPr/>
          </p:nvGrpSpPr>
          <p:grpSpPr bwMode="auto">
            <a:xfrm>
              <a:off x="3225" y="1308"/>
              <a:ext cx="139" cy="139"/>
              <a:chOff x="3203" y="1284"/>
              <a:chExt cx="139" cy="139"/>
            </a:xfrm>
          </p:grpSpPr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>
                <a:off x="3272" y="1284"/>
                <a:ext cx="0" cy="1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1"/>
              <p:cNvSpPr>
                <a:spLocks noChangeShapeType="1"/>
              </p:cNvSpPr>
              <p:nvPr/>
            </p:nvSpPr>
            <p:spPr bwMode="auto">
              <a:xfrm rot="-5400000">
                <a:off x="3273" y="1284"/>
                <a:ext cx="0" cy="1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" name="Group 52"/>
          <p:cNvGrpSpPr>
            <a:grpSpLocks/>
          </p:cNvGrpSpPr>
          <p:nvPr/>
        </p:nvGrpSpPr>
        <p:grpSpPr bwMode="auto">
          <a:xfrm>
            <a:off x="5666502" y="3408301"/>
            <a:ext cx="2049463" cy="1143000"/>
            <a:chOff x="2810" y="1978"/>
            <a:chExt cx="1291" cy="720"/>
          </a:xfrm>
        </p:grpSpPr>
        <p:grpSp>
          <p:nvGrpSpPr>
            <p:cNvPr id="31" name="Group 53"/>
            <p:cNvGrpSpPr>
              <a:grpSpLocks/>
            </p:cNvGrpSpPr>
            <p:nvPr/>
          </p:nvGrpSpPr>
          <p:grpSpPr bwMode="auto">
            <a:xfrm>
              <a:off x="3271" y="2275"/>
              <a:ext cx="139" cy="139"/>
              <a:chOff x="3203" y="1284"/>
              <a:chExt cx="139" cy="139"/>
            </a:xfrm>
          </p:grpSpPr>
          <p:sp>
            <p:nvSpPr>
              <p:cNvPr id="38" name="Line 54"/>
              <p:cNvSpPr>
                <a:spLocks noChangeShapeType="1"/>
              </p:cNvSpPr>
              <p:nvPr/>
            </p:nvSpPr>
            <p:spPr bwMode="auto">
              <a:xfrm>
                <a:off x="3272" y="1284"/>
                <a:ext cx="0" cy="1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55"/>
              <p:cNvSpPr>
                <a:spLocks noChangeShapeType="1"/>
              </p:cNvSpPr>
              <p:nvPr/>
            </p:nvSpPr>
            <p:spPr bwMode="auto">
              <a:xfrm rot="-5400000">
                <a:off x="3273" y="1284"/>
                <a:ext cx="0" cy="1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56"/>
            <p:cNvGrpSpPr>
              <a:grpSpLocks/>
            </p:cNvGrpSpPr>
            <p:nvPr/>
          </p:nvGrpSpPr>
          <p:grpSpPr bwMode="auto">
            <a:xfrm>
              <a:off x="2810" y="1978"/>
              <a:ext cx="1153" cy="281"/>
              <a:chOff x="2810" y="1978"/>
              <a:chExt cx="1153" cy="281"/>
            </a:xfrm>
          </p:grpSpPr>
          <p:sp>
            <p:nvSpPr>
              <p:cNvPr id="36" name="Freeform 57"/>
              <p:cNvSpPr>
                <a:spLocks noChangeAspect="1"/>
              </p:cNvSpPr>
              <p:nvPr/>
            </p:nvSpPr>
            <p:spPr bwMode="auto">
              <a:xfrm rot="-182043">
                <a:off x="2810" y="1978"/>
                <a:ext cx="576" cy="278"/>
              </a:xfrm>
              <a:custGeom>
                <a:avLst/>
                <a:gdLst>
                  <a:gd name="T0" fmla="*/ 0 w 1050"/>
                  <a:gd name="T1" fmla="*/ 1 h 506"/>
                  <a:gd name="T2" fmla="*/ 1 w 1050"/>
                  <a:gd name="T3" fmla="*/ 1 h 506"/>
                  <a:gd name="T4" fmla="*/ 1 w 1050"/>
                  <a:gd name="T5" fmla="*/ 1 h 506"/>
                  <a:gd name="T6" fmla="*/ 1 w 1050"/>
                  <a:gd name="T7" fmla="*/ 1 h 506"/>
                  <a:gd name="T8" fmla="*/ 1 w 1050"/>
                  <a:gd name="T9" fmla="*/ 1 h 506"/>
                  <a:gd name="T10" fmla="*/ 1 w 1050"/>
                  <a:gd name="T11" fmla="*/ 1 h 5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0"/>
                  <a:gd name="T19" fmla="*/ 0 h 506"/>
                  <a:gd name="T20" fmla="*/ 1050 w 1050"/>
                  <a:gd name="T21" fmla="*/ 506 h 5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0" h="506">
                    <a:moveTo>
                      <a:pt x="0" y="32"/>
                    </a:moveTo>
                    <a:cubicBezTo>
                      <a:pt x="73" y="269"/>
                      <a:pt x="147" y="506"/>
                      <a:pt x="223" y="506"/>
                    </a:cubicBezTo>
                    <a:cubicBezTo>
                      <a:pt x="299" y="506"/>
                      <a:pt x="380" y="34"/>
                      <a:pt x="456" y="32"/>
                    </a:cubicBezTo>
                    <a:cubicBezTo>
                      <a:pt x="532" y="31"/>
                      <a:pt x="603" y="495"/>
                      <a:pt x="679" y="495"/>
                    </a:cubicBezTo>
                    <a:cubicBezTo>
                      <a:pt x="755" y="495"/>
                      <a:pt x="850" y="64"/>
                      <a:pt x="912" y="32"/>
                    </a:cubicBezTo>
                    <a:cubicBezTo>
                      <a:pt x="974" y="0"/>
                      <a:pt x="1021" y="247"/>
                      <a:pt x="1050" y="304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58"/>
              <p:cNvSpPr>
                <a:spLocks noChangeAspect="1"/>
              </p:cNvSpPr>
              <p:nvPr/>
            </p:nvSpPr>
            <p:spPr bwMode="auto">
              <a:xfrm rot="-182043">
                <a:off x="3371" y="1979"/>
                <a:ext cx="592" cy="280"/>
              </a:xfrm>
              <a:custGeom>
                <a:avLst/>
                <a:gdLst>
                  <a:gd name="T0" fmla="*/ 0 w 1080"/>
                  <a:gd name="T1" fmla="*/ 1 h 510"/>
                  <a:gd name="T2" fmla="*/ 1 w 1080"/>
                  <a:gd name="T3" fmla="*/ 1 h 510"/>
                  <a:gd name="T4" fmla="*/ 1 w 1080"/>
                  <a:gd name="T5" fmla="*/ 1 h 510"/>
                  <a:gd name="T6" fmla="*/ 1 w 1080"/>
                  <a:gd name="T7" fmla="*/ 1 h 510"/>
                  <a:gd name="T8" fmla="*/ 1 w 1080"/>
                  <a:gd name="T9" fmla="*/ 1 h 510"/>
                  <a:gd name="T10" fmla="*/ 1 w 1080"/>
                  <a:gd name="T11" fmla="*/ 1 h 5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0"/>
                  <a:gd name="T19" fmla="*/ 0 h 510"/>
                  <a:gd name="T20" fmla="*/ 1080 w 1080"/>
                  <a:gd name="T21" fmla="*/ 510 h 5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0" h="510">
                    <a:moveTo>
                      <a:pt x="0" y="188"/>
                    </a:moveTo>
                    <a:cubicBezTo>
                      <a:pt x="25" y="237"/>
                      <a:pt x="97" y="510"/>
                      <a:pt x="163" y="480"/>
                    </a:cubicBezTo>
                    <a:cubicBezTo>
                      <a:pt x="229" y="450"/>
                      <a:pt x="320" y="8"/>
                      <a:pt x="396" y="6"/>
                    </a:cubicBezTo>
                    <a:cubicBezTo>
                      <a:pt x="472" y="5"/>
                      <a:pt x="543" y="469"/>
                      <a:pt x="619" y="469"/>
                    </a:cubicBezTo>
                    <a:cubicBezTo>
                      <a:pt x="695" y="469"/>
                      <a:pt x="775" y="0"/>
                      <a:pt x="852" y="6"/>
                    </a:cubicBezTo>
                    <a:cubicBezTo>
                      <a:pt x="929" y="12"/>
                      <a:pt x="1042" y="420"/>
                      <a:pt x="1080" y="503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59"/>
            <p:cNvGrpSpPr>
              <a:grpSpLocks/>
            </p:cNvGrpSpPr>
            <p:nvPr/>
          </p:nvGrpSpPr>
          <p:grpSpPr bwMode="auto">
            <a:xfrm>
              <a:off x="2933" y="2417"/>
              <a:ext cx="1168" cy="281"/>
              <a:chOff x="2933" y="2417"/>
              <a:chExt cx="1168" cy="281"/>
            </a:xfrm>
          </p:grpSpPr>
          <p:sp>
            <p:nvSpPr>
              <p:cNvPr id="34" name="Freeform 60"/>
              <p:cNvSpPr>
                <a:spLocks noChangeAspect="1"/>
              </p:cNvSpPr>
              <p:nvPr/>
            </p:nvSpPr>
            <p:spPr bwMode="auto">
              <a:xfrm rot="-182043">
                <a:off x="2933" y="2417"/>
                <a:ext cx="576" cy="278"/>
              </a:xfrm>
              <a:custGeom>
                <a:avLst/>
                <a:gdLst>
                  <a:gd name="T0" fmla="*/ 0 w 1050"/>
                  <a:gd name="T1" fmla="*/ 1 h 506"/>
                  <a:gd name="T2" fmla="*/ 1 w 1050"/>
                  <a:gd name="T3" fmla="*/ 1 h 506"/>
                  <a:gd name="T4" fmla="*/ 1 w 1050"/>
                  <a:gd name="T5" fmla="*/ 1 h 506"/>
                  <a:gd name="T6" fmla="*/ 1 w 1050"/>
                  <a:gd name="T7" fmla="*/ 1 h 506"/>
                  <a:gd name="T8" fmla="*/ 1 w 1050"/>
                  <a:gd name="T9" fmla="*/ 1 h 506"/>
                  <a:gd name="T10" fmla="*/ 1 w 1050"/>
                  <a:gd name="T11" fmla="*/ 1 h 5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0"/>
                  <a:gd name="T19" fmla="*/ 0 h 506"/>
                  <a:gd name="T20" fmla="*/ 1050 w 1050"/>
                  <a:gd name="T21" fmla="*/ 506 h 5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0" h="506">
                    <a:moveTo>
                      <a:pt x="0" y="32"/>
                    </a:moveTo>
                    <a:cubicBezTo>
                      <a:pt x="73" y="269"/>
                      <a:pt x="147" y="506"/>
                      <a:pt x="223" y="506"/>
                    </a:cubicBezTo>
                    <a:cubicBezTo>
                      <a:pt x="299" y="506"/>
                      <a:pt x="380" y="34"/>
                      <a:pt x="456" y="32"/>
                    </a:cubicBezTo>
                    <a:cubicBezTo>
                      <a:pt x="532" y="31"/>
                      <a:pt x="603" y="495"/>
                      <a:pt x="679" y="495"/>
                    </a:cubicBezTo>
                    <a:cubicBezTo>
                      <a:pt x="755" y="495"/>
                      <a:pt x="850" y="64"/>
                      <a:pt x="912" y="32"/>
                    </a:cubicBezTo>
                    <a:cubicBezTo>
                      <a:pt x="974" y="0"/>
                      <a:pt x="1021" y="247"/>
                      <a:pt x="1050" y="304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1"/>
              <p:cNvSpPr>
                <a:spLocks noChangeAspect="1"/>
              </p:cNvSpPr>
              <p:nvPr/>
            </p:nvSpPr>
            <p:spPr bwMode="auto">
              <a:xfrm rot="-182043">
                <a:off x="3509" y="2418"/>
                <a:ext cx="592" cy="280"/>
              </a:xfrm>
              <a:custGeom>
                <a:avLst/>
                <a:gdLst>
                  <a:gd name="T0" fmla="*/ 0 w 1080"/>
                  <a:gd name="T1" fmla="*/ 1 h 510"/>
                  <a:gd name="T2" fmla="*/ 1 w 1080"/>
                  <a:gd name="T3" fmla="*/ 1 h 510"/>
                  <a:gd name="T4" fmla="*/ 1 w 1080"/>
                  <a:gd name="T5" fmla="*/ 1 h 510"/>
                  <a:gd name="T6" fmla="*/ 1 w 1080"/>
                  <a:gd name="T7" fmla="*/ 1 h 510"/>
                  <a:gd name="T8" fmla="*/ 1 w 1080"/>
                  <a:gd name="T9" fmla="*/ 1 h 510"/>
                  <a:gd name="T10" fmla="*/ 1 w 1080"/>
                  <a:gd name="T11" fmla="*/ 1 h 5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0"/>
                  <a:gd name="T19" fmla="*/ 0 h 510"/>
                  <a:gd name="T20" fmla="*/ 1080 w 1080"/>
                  <a:gd name="T21" fmla="*/ 510 h 5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0" h="510">
                    <a:moveTo>
                      <a:pt x="0" y="188"/>
                    </a:moveTo>
                    <a:cubicBezTo>
                      <a:pt x="25" y="237"/>
                      <a:pt x="97" y="510"/>
                      <a:pt x="163" y="480"/>
                    </a:cubicBezTo>
                    <a:cubicBezTo>
                      <a:pt x="229" y="450"/>
                      <a:pt x="320" y="8"/>
                      <a:pt x="396" y="6"/>
                    </a:cubicBezTo>
                    <a:cubicBezTo>
                      <a:pt x="472" y="5"/>
                      <a:pt x="543" y="469"/>
                      <a:pt x="619" y="469"/>
                    </a:cubicBezTo>
                    <a:cubicBezTo>
                      <a:pt x="695" y="469"/>
                      <a:pt x="775" y="0"/>
                      <a:pt x="852" y="6"/>
                    </a:cubicBezTo>
                    <a:cubicBezTo>
                      <a:pt x="929" y="12"/>
                      <a:pt x="1042" y="420"/>
                      <a:pt x="1080" y="503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" name="Group 62"/>
          <p:cNvGrpSpPr>
            <a:grpSpLocks/>
          </p:cNvGrpSpPr>
          <p:nvPr/>
        </p:nvGrpSpPr>
        <p:grpSpPr bwMode="auto">
          <a:xfrm>
            <a:off x="7297997" y="1348867"/>
            <a:ext cx="1414463" cy="914400"/>
            <a:chOff x="3986" y="1123"/>
            <a:chExt cx="891" cy="576"/>
          </a:xfrm>
        </p:grpSpPr>
        <p:grpSp>
          <p:nvGrpSpPr>
            <p:cNvPr id="41" name="Group 63"/>
            <p:cNvGrpSpPr>
              <a:grpSpLocks/>
            </p:cNvGrpSpPr>
            <p:nvPr/>
          </p:nvGrpSpPr>
          <p:grpSpPr bwMode="auto">
            <a:xfrm>
              <a:off x="3986" y="1400"/>
              <a:ext cx="140" cy="46"/>
              <a:chOff x="4400" y="1400"/>
              <a:chExt cx="140" cy="46"/>
            </a:xfrm>
          </p:grpSpPr>
          <p:sp>
            <p:nvSpPr>
              <p:cNvPr id="43" name="Line 64"/>
              <p:cNvSpPr>
                <a:spLocks noChangeShapeType="1"/>
              </p:cNvSpPr>
              <p:nvPr/>
            </p:nvSpPr>
            <p:spPr bwMode="auto">
              <a:xfrm rot="-5400000">
                <a:off x="4470" y="1376"/>
                <a:ext cx="0" cy="1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65"/>
              <p:cNvSpPr>
                <a:spLocks noChangeShapeType="1"/>
              </p:cNvSpPr>
              <p:nvPr/>
            </p:nvSpPr>
            <p:spPr bwMode="auto">
              <a:xfrm rot="-5400000">
                <a:off x="4471" y="1330"/>
                <a:ext cx="0" cy="1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Freeform 66"/>
            <p:cNvSpPr>
              <a:spLocks/>
            </p:cNvSpPr>
            <p:nvPr/>
          </p:nvSpPr>
          <p:spPr bwMode="auto">
            <a:xfrm rot="-182043">
              <a:off x="4285" y="1123"/>
              <a:ext cx="592" cy="576"/>
            </a:xfrm>
            <a:custGeom>
              <a:avLst/>
              <a:gdLst>
                <a:gd name="T0" fmla="*/ 0 w 1080"/>
                <a:gd name="T1" fmla="*/ 31046 h 510"/>
                <a:gd name="T2" fmla="*/ 1 w 1080"/>
                <a:gd name="T3" fmla="*/ 79495 h 510"/>
                <a:gd name="T4" fmla="*/ 1 w 1080"/>
                <a:gd name="T5" fmla="*/ 992 h 510"/>
                <a:gd name="T6" fmla="*/ 1 w 1080"/>
                <a:gd name="T7" fmla="*/ 78012 h 510"/>
                <a:gd name="T8" fmla="*/ 1 w 1080"/>
                <a:gd name="T9" fmla="*/ 992 h 510"/>
                <a:gd name="T10" fmla="*/ 1 w 1080"/>
                <a:gd name="T11" fmla="*/ 83571 h 5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0"/>
                <a:gd name="T19" fmla="*/ 0 h 510"/>
                <a:gd name="T20" fmla="*/ 1080 w 1080"/>
                <a:gd name="T21" fmla="*/ 510 h 5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0" h="510">
                  <a:moveTo>
                    <a:pt x="0" y="188"/>
                  </a:moveTo>
                  <a:cubicBezTo>
                    <a:pt x="25" y="237"/>
                    <a:pt x="97" y="510"/>
                    <a:pt x="163" y="480"/>
                  </a:cubicBezTo>
                  <a:cubicBezTo>
                    <a:pt x="229" y="450"/>
                    <a:pt x="320" y="8"/>
                    <a:pt x="396" y="6"/>
                  </a:cubicBezTo>
                  <a:cubicBezTo>
                    <a:pt x="472" y="5"/>
                    <a:pt x="543" y="469"/>
                    <a:pt x="619" y="469"/>
                  </a:cubicBezTo>
                  <a:cubicBezTo>
                    <a:pt x="695" y="469"/>
                    <a:pt x="775" y="0"/>
                    <a:pt x="852" y="6"/>
                  </a:cubicBezTo>
                  <a:cubicBezTo>
                    <a:pt x="929" y="12"/>
                    <a:pt x="1042" y="420"/>
                    <a:pt x="1080" y="50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67"/>
          <p:cNvGrpSpPr>
            <a:grpSpLocks/>
          </p:cNvGrpSpPr>
          <p:nvPr/>
        </p:nvGrpSpPr>
        <p:grpSpPr bwMode="auto">
          <a:xfrm>
            <a:off x="7697539" y="3952813"/>
            <a:ext cx="1050925" cy="73025"/>
            <a:chOff x="4055" y="2321"/>
            <a:chExt cx="662" cy="46"/>
          </a:xfrm>
        </p:grpSpPr>
        <p:grpSp>
          <p:nvGrpSpPr>
            <p:cNvPr id="46" name="Group 68"/>
            <p:cNvGrpSpPr>
              <a:grpSpLocks/>
            </p:cNvGrpSpPr>
            <p:nvPr/>
          </p:nvGrpSpPr>
          <p:grpSpPr bwMode="auto">
            <a:xfrm>
              <a:off x="4055" y="2321"/>
              <a:ext cx="140" cy="46"/>
              <a:chOff x="4400" y="1400"/>
              <a:chExt cx="140" cy="46"/>
            </a:xfrm>
          </p:grpSpPr>
          <p:sp>
            <p:nvSpPr>
              <p:cNvPr id="48" name="Line 69"/>
              <p:cNvSpPr>
                <a:spLocks noChangeShapeType="1"/>
              </p:cNvSpPr>
              <p:nvPr/>
            </p:nvSpPr>
            <p:spPr bwMode="auto">
              <a:xfrm rot="-5400000">
                <a:off x="4470" y="1376"/>
                <a:ext cx="0" cy="1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70"/>
              <p:cNvSpPr>
                <a:spLocks noChangeShapeType="1"/>
              </p:cNvSpPr>
              <p:nvPr/>
            </p:nvSpPr>
            <p:spPr bwMode="auto">
              <a:xfrm rot="-5400000">
                <a:off x="4471" y="1330"/>
                <a:ext cx="0" cy="1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Line 71"/>
            <p:cNvSpPr>
              <a:spLocks noChangeShapeType="1"/>
            </p:cNvSpPr>
            <p:nvPr/>
          </p:nvSpPr>
          <p:spPr bwMode="auto">
            <a:xfrm>
              <a:off x="4285" y="234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767613" y="4528356"/>
            <a:ext cx="2376488" cy="304800"/>
            <a:chOff x="2742" y="2728"/>
            <a:chExt cx="1497" cy="192"/>
          </a:xfrm>
        </p:grpSpPr>
        <p:sp>
          <p:nvSpPr>
            <p:cNvPr id="51" name="Text Box 73"/>
            <p:cNvSpPr txBox="1">
              <a:spLocks noChangeArrowheads="1"/>
            </p:cNvSpPr>
            <p:nvPr/>
          </p:nvSpPr>
          <p:spPr bwMode="auto">
            <a:xfrm>
              <a:off x="3041" y="2728"/>
              <a:ext cx="11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1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Comic Sans MS" panose="030F0702030302020204" pitchFamily="66" charset="0"/>
                </a:rPr>
                <a:t>Shift ½ wavelength</a:t>
              </a:r>
            </a:p>
          </p:txBody>
        </p:sp>
        <p:sp>
          <p:nvSpPr>
            <p:cNvPr id="52" name="Line 74"/>
            <p:cNvSpPr>
              <a:spLocks noChangeShapeType="1"/>
            </p:cNvSpPr>
            <p:nvPr/>
          </p:nvSpPr>
          <p:spPr bwMode="auto">
            <a:xfrm>
              <a:off x="2742" y="2828"/>
              <a:ext cx="2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 flipV="1">
            <a:off x="5779725" y="1160748"/>
            <a:ext cx="0" cy="1400175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flipV="1">
            <a:off x="6048164" y="3320988"/>
            <a:ext cx="0" cy="1400175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Box 11"/>
          <p:cNvSpPr txBox="1">
            <a:spLocks noChangeArrowheads="1"/>
          </p:cNvSpPr>
          <p:nvPr/>
        </p:nvSpPr>
        <p:spPr bwMode="auto">
          <a:xfrm>
            <a:off x="1876271" y="2006990"/>
            <a:ext cx="40642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d</a:t>
            </a:r>
            <a:r>
              <a:rPr lang="en-US" altLang="en-US" sz="1400" b="1" baseline="-25000" dirty="0" smtClean="0">
                <a:latin typeface="Comic Sans MS" panose="030F0702030302020204" pitchFamily="66" charset="0"/>
              </a:rPr>
              <a:t>1</a:t>
            </a:r>
            <a:endParaRPr lang="en-US" altLang="en-US" sz="1400" baseline="-25000" dirty="0">
              <a:latin typeface="Comic Sans MS" panose="030F0702030302020204" pitchFamily="66" charset="0"/>
            </a:endParaRPr>
          </a:p>
        </p:txBody>
      </p:sp>
      <p:sp>
        <p:nvSpPr>
          <p:cNvPr id="56" name="TextBox 11"/>
          <p:cNvSpPr txBox="1">
            <a:spLocks noChangeArrowheads="1"/>
          </p:cNvSpPr>
          <p:nvPr/>
        </p:nvSpPr>
        <p:spPr bwMode="auto">
          <a:xfrm>
            <a:off x="2915816" y="3031492"/>
            <a:ext cx="40642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Comic Sans MS" panose="030F0702030302020204" pitchFamily="66" charset="0"/>
              </a:rPr>
              <a:t>d</a:t>
            </a:r>
            <a:r>
              <a:rPr lang="en-US" altLang="en-US" sz="1400" b="1" baseline="-25000" dirty="0" smtClean="0">
                <a:latin typeface="Comic Sans MS" panose="030F0702030302020204" pitchFamily="66" charset="0"/>
              </a:rPr>
              <a:t>2</a:t>
            </a:r>
            <a:endParaRPr lang="en-US" altLang="en-US" sz="1400" baseline="-25000" dirty="0">
              <a:latin typeface="Comic Sans MS" panose="030F0702030302020204" pitchFamily="66" charset="0"/>
            </a:endParaRPr>
          </a:p>
        </p:txBody>
      </p:sp>
      <p:sp>
        <p:nvSpPr>
          <p:cNvPr id="57" name="TextBox 11"/>
          <p:cNvSpPr txBox="1">
            <a:spLocks noChangeArrowheads="1"/>
          </p:cNvSpPr>
          <p:nvPr/>
        </p:nvSpPr>
        <p:spPr bwMode="auto">
          <a:xfrm>
            <a:off x="4213303" y="1376772"/>
            <a:ext cx="1016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omic Sans MS" panose="030F0702030302020204" pitchFamily="66" charset="0"/>
              </a:rPr>
              <a:t>d</a:t>
            </a:r>
            <a:r>
              <a:rPr lang="en-US" altLang="en-US" sz="18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altLang="en-US" sz="1800" b="1" dirty="0" smtClean="0">
                <a:latin typeface="Comic Sans MS" panose="030F0702030302020204" pitchFamily="66" charset="0"/>
              </a:rPr>
              <a:t> = d</a:t>
            </a:r>
            <a:r>
              <a:rPr lang="en-US" altLang="en-US" sz="1800" b="1" baseline="-25000" dirty="0" smtClean="0">
                <a:latin typeface="Comic Sans MS" panose="030F0702030302020204" pitchFamily="66" charset="0"/>
              </a:rPr>
              <a:t>2</a:t>
            </a:r>
            <a:endParaRPr lang="en-US" altLang="en-US" sz="1800" baseline="-25000" dirty="0">
              <a:latin typeface="Comic Sans MS" panose="030F0702030302020204" pitchFamily="66" charset="0"/>
            </a:endParaRPr>
          </a:p>
        </p:txBody>
      </p:sp>
      <p:sp>
        <p:nvSpPr>
          <p:cNvPr id="99331" name="TextBox 11"/>
          <p:cNvSpPr txBox="1">
            <a:spLocks noChangeArrowheads="1"/>
          </p:cNvSpPr>
          <p:nvPr/>
        </p:nvSpPr>
        <p:spPr bwMode="auto">
          <a:xfrm>
            <a:off x="4023159" y="3539904"/>
            <a:ext cx="1735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omic Sans MS" panose="030F0702030302020204" pitchFamily="66" charset="0"/>
              </a:rPr>
              <a:t>d</a:t>
            </a:r>
            <a:r>
              <a:rPr lang="en-US" altLang="en-US" sz="18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altLang="en-US" sz="1800" b="1" dirty="0" smtClean="0">
                <a:latin typeface="Comic Sans MS" panose="030F0702030302020204" pitchFamily="66" charset="0"/>
              </a:rPr>
              <a:t> = d</a:t>
            </a:r>
            <a:r>
              <a:rPr lang="en-US" altLang="en-US" sz="1800" b="1" baseline="-25000" dirty="0" smtClean="0">
                <a:latin typeface="Comic Sans MS" panose="030F0702030302020204" pitchFamily="66" charset="0"/>
              </a:rPr>
              <a:t>2 </a:t>
            </a:r>
            <a:r>
              <a:rPr lang="en-US" altLang="en-US" sz="1800" b="1" dirty="0" smtClean="0">
                <a:latin typeface="Comic Sans MS" panose="030F0702030302020204" pitchFamily="66" charset="0"/>
              </a:rPr>
              <a:t>- ½ </a:t>
            </a:r>
            <a:r>
              <a:rPr lang="el-GR" altLang="en-US" sz="1800" b="1" i="1" dirty="0" smtClean="0">
                <a:latin typeface="Comic Sans MS" panose="030F0702030302020204" pitchFamily="66" charset="0"/>
              </a:rPr>
              <a:t>λ</a:t>
            </a:r>
            <a:r>
              <a:rPr lang="en-US" altLang="en-US" sz="1800" b="1" dirty="0" smtClean="0">
                <a:latin typeface="Comic Sans MS" panose="030F0702030302020204" pitchFamily="66" charset="0"/>
              </a:rPr>
              <a:t> </a:t>
            </a:r>
            <a:endParaRPr lang="en-US" altLang="en-US" sz="1800" baseline="-25000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843808" y="1561438"/>
            <a:ext cx="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60" name="Text Box 41"/>
          <p:cNvSpPr txBox="1">
            <a:spLocks noChangeArrowheads="1"/>
          </p:cNvSpPr>
          <p:nvPr/>
        </p:nvSpPr>
        <p:spPr bwMode="auto">
          <a:xfrm>
            <a:off x="4031940" y="2710661"/>
            <a:ext cx="51120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latin typeface="Comic Sans MS" panose="030F0702030302020204" pitchFamily="66" charset="0"/>
              </a:rPr>
              <a:t>What happens if we start moving one of the mirrors?</a:t>
            </a:r>
            <a:endParaRPr lang="en-US" alt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1" name="Text Box 41"/>
          <p:cNvSpPr txBox="1">
            <a:spLocks noChangeArrowheads="1"/>
          </p:cNvSpPr>
          <p:nvPr/>
        </p:nvSpPr>
        <p:spPr bwMode="auto">
          <a:xfrm>
            <a:off x="395288" y="4941168"/>
            <a:ext cx="8748712" cy="13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ts val="20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frequency (cycles/s) of the switch between constructive/destructive 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US" alt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mirror velocity * 1/</a:t>
            </a:r>
            <a:r>
              <a:rPr lang="el-GR" altLang="en-US" sz="18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λ</a:t>
            </a:r>
            <a:endParaRPr lang="en-US" altLang="en-US" sz="1800" b="1" i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The</a:t>
            </a:r>
            <a:r>
              <a:rPr lang="en-US" sz="1800" b="1" dirty="0" smtClean="0">
                <a:latin typeface="Comic Sans MS" panose="030F0702030302020204" pitchFamily="66" charset="0"/>
              </a:rPr>
              <a:t> Laser Interferometer Gravitational-Wave Observatory</a:t>
            </a:r>
            <a:r>
              <a:rPr lang="en-US" sz="1800" dirty="0" smtClean="0">
                <a:latin typeface="Comic Sans MS" panose="030F0702030302020204" pitchFamily="66" charset="0"/>
              </a:rPr>
              <a:t> (</a:t>
            </a:r>
            <a:r>
              <a:rPr lang="en-US" sz="1800" b="1" dirty="0" smtClean="0">
                <a:latin typeface="Comic Sans MS" panose="030F0702030302020204" pitchFamily="66" charset="0"/>
              </a:rPr>
              <a:t>LIGO</a:t>
            </a:r>
            <a:r>
              <a:rPr lang="en-US" sz="1800" dirty="0" smtClean="0">
                <a:latin typeface="Comic Sans MS" panose="030F0702030302020204" pitchFamily="66" charset="0"/>
              </a:rPr>
              <a:t>) uses an interferometer that is 4 kilometers long to detect gravitational waves</a:t>
            </a:r>
            <a:endParaRPr lang="en-US" alt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95288" y="6350494"/>
            <a:ext cx="7273056" cy="29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Oregon State University Department of Chemistry, Sleszynski, </a:t>
            </a:r>
            <a:r>
              <a:rPr lang="en-US" altLang="en-US" sz="1200" dirty="0">
                <a:latin typeface="Comic Sans MS" panose="030F0702030302020204" pitchFamily="66" charset="0"/>
              </a:rPr>
              <a:t>CH362,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IR Lecture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479&quot;&gt;&lt;property id=&quot;20148&quot; value=&quot;5&quot;/&gt;&lt;property id=&quot;20300&quot; value=&quot;Slide 1&quot;/&gt;&lt;property id=&quot;20307&quot; value=&quot;291&quot;/&gt;&lt;/object&gt;&lt;object type=&quot;3&quot; unique_id=&quot;10483&quot;&gt;&lt;property id=&quot;20148&quot; value=&quot;5&quot;/&gt;&lt;property id=&quot;20300&quot; value=&quot;Slide 3&quot;/&gt;&lt;property id=&quot;20307&quot; value=&quot;292&quot;/&gt;&lt;/object&gt;&lt;object type=&quot;3&quot; unique_id=&quot;10615&quot;&gt;&lt;property id=&quot;20148&quot; value=&quot;5&quot;/&gt;&lt;property id=&quot;20300&quot; value=&quot;Slide 5&quot;/&gt;&lt;property id=&quot;20307&quot; value=&quot;293&quot;/&gt;&lt;/object&gt;&lt;object type=&quot;3&quot; unique_id=&quot;10616&quot;&gt;&lt;property id=&quot;20148&quot; value=&quot;5&quot;/&gt;&lt;property id=&quot;20300&quot; value=&quot;Slide 4&quot;/&gt;&lt;property id=&quot;20307&quot; value=&quot;294&quot;/&gt;&lt;/object&gt;&lt;object type=&quot;3&quot; unique_id=&quot;10617&quot;&gt;&lt;property id=&quot;20148&quot; value=&quot;5&quot;/&gt;&lt;property id=&quot;20300&quot; value=&quot;Slide 7&quot;/&gt;&lt;property id=&quot;20307&quot; value=&quot;295&quot;/&gt;&lt;/object&gt;&lt;object type=&quot;3&quot; unique_id=&quot;10618&quot;&gt;&lt;property id=&quot;20148&quot; value=&quot;5&quot;/&gt;&lt;property id=&quot;20300&quot; value=&quot;Slide 8&quot;/&gt;&lt;property id=&quot;20307&quot; value=&quot;296&quot;/&gt;&lt;/object&gt;&lt;object type=&quot;3&quot; unique_id=&quot;10619&quot;&gt;&lt;property id=&quot;20148&quot; value=&quot;5&quot;/&gt;&lt;property id=&quot;20300&quot; value=&quot;Slide 9&quot;/&gt;&lt;property id=&quot;20307&quot; value=&quot;297&quot;/&gt;&lt;/object&gt;&lt;object type=&quot;3&quot; unique_id=&quot;10620&quot;&gt;&lt;property id=&quot;20148&quot; value=&quot;5&quot;/&gt;&lt;property id=&quot;20300&quot; value=&quot;Slide 11&quot;/&gt;&lt;property id=&quot;20307&quot; value=&quot;298&quot;/&gt;&lt;/object&gt;&lt;object type=&quot;3&quot; unique_id=&quot;10621&quot;&gt;&lt;property id=&quot;20148&quot; value=&quot;5&quot;/&gt;&lt;property id=&quot;20300&quot; value=&quot;Slide 15&quot;/&gt;&lt;property id=&quot;20307&quot; value=&quot;299&quot;/&gt;&lt;/object&gt;&lt;object type=&quot;3&quot; unique_id=&quot;10633&quot;&gt;&lt;property id=&quot;20148&quot; value=&quot;5&quot;/&gt;&lt;property id=&quot;20300&quot; value=&quot;Slide 6&quot;/&gt;&lt;property id=&quot;20307&quot; value=&quot;300&quot;/&gt;&lt;/object&gt;&lt;object type=&quot;3&quot; unique_id=&quot;10646&quot;&gt;&lt;property id=&quot;20148&quot; value=&quot;5&quot;/&gt;&lt;property id=&quot;20300&quot; value=&quot;Slide 10&quot;/&gt;&lt;property id=&quot;20307&quot; value=&quot;301&quot;/&gt;&lt;/object&gt;&lt;object type=&quot;3&quot; unique_id=&quot;10842&quot;&gt;&lt;property id=&quot;20148&quot; value=&quot;5&quot;/&gt;&lt;property id=&quot;20300&quot; value=&quot;Slide 12&quot;/&gt;&lt;property id=&quot;20307&quot; value=&quot;302&quot;/&gt;&lt;/object&gt;&lt;object type=&quot;3&quot; unique_id=&quot;10843&quot;&gt;&lt;property id=&quot;20148&quot; value=&quot;5&quot;/&gt;&lt;property id=&quot;20300&quot; value=&quot;Slide 14&quot;/&gt;&lt;property id=&quot;20307&quot; value=&quot;303&quot;/&gt;&lt;/object&gt;&lt;object type=&quot;3&quot; unique_id=&quot;11009&quot;&gt;&lt;property id=&quot;20148&quot; value=&quot;5&quot;/&gt;&lt;property id=&quot;20300&quot; value=&quot;Slide 16&quot;/&gt;&lt;property id=&quot;20307&quot; value=&quot;304&quot;/&gt;&lt;/object&gt;&lt;object type=&quot;3&quot; unique_id=&quot;11026&quot;&gt;&lt;property id=&quot;20148&quot; value=&quot;5&quot;/&gt;&lt;property id=&quot;20300&quot; value=&quot;Slide 17&quot;/&gt;&lt;property id=&quot;20307&quot; value=&quot;305&quot;/&gt;&lt;/object&gt;&lt;object type=&quot;3&quot; unique_id=&quot;12387&quot;&gt;&lt;property id=&quot;20148&quot; value=&quot;5&quot;/&gt;&lt;property id=&quot;20300&quot; value=&quot;Slide 13&quot;/&gt;&lt;property id=&quot;20307&quot; value=&quot;306&quot;/&gt;&lt;/object&gt;&lt;object type=&quot;3&quot; unique_id=&quot;12514&quot;&gt;&lt;property id=&quot;20148&quot; value=&quot;5&quot;/&gt;&lt;property id=&quot;20300&quot; value=&quot;Slide 2&quot;/&gt;&lt;property id=&quot;20307&quot; value=&quot;30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10838</TotalTime>
  <Words>994</Words>
  <Application>Microsoft Office PowerPoint</Application>
  <PresentationFormat>On-screen Show (4:3)</PresentationFormat>
  <Paragraphs>276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Comic Sans MS</vt:lpstr>
      <vt:lpstr>MathJax_Main</vt:lpstr>
      <vt:lpstr>MathJax_Size2</vt:lpstr>
      <vt:lpstr>Osaka</vt:lpstr>
      <vt:lpstr>Times</vt:lpstr>
      <vt:lpstr>Times New Roman</vt:lpstr>
      <vt:lpstr>Wingdings</vt:lpstr>
      <vt:lpstr>Blank Presentation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W. H. Freeman &amp; Co.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Chemical Analysis 7e</dc:title>
  <dc:subject/>
  <dc:creator>Daniel C. Harris</dc:creator>
  <cp:keywords/>
  <dc:description/>
  <cp:lastModifiedBy>Sleszynski, Neal</cp:lastModifiedBy>
  <cp:revision>859</cp:revision>
  <dcterms:created xsi:type="dcterms:W3CDTF">2002-12-24T01:08:46Z</dcterms:created>
  <dcterms:modified xsi:type="dcterms:W3CDTF">2020-01-21T02:00:12Z</dcterms:modified>
  <cp:category/>
</cp:coreProperties>
</file>